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60" r:id="rId10"/>
    <p:sldId id="270" r:id="rId11"/>
    <p:sldId id="271" r:id="rId12"/>
    <p:sldId id="272" r:id="rId13"/>
    <p:sldId id="273" r:id="rId14"/>
    <p:sldId id="274" r:id="rId15"/>
    <p:sldId id="275" r:id="rId16"/>
    <p:sldId id="282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92" r:id="rId27"/>
    <p:sldId id="286" r:id="rId28"/>
    <p:sldId id="287" r:id="rId29"/>
    <p:sldId id="288" r:id="rId30"/>
    <p:sldId id="289" r:id="rId31"/>
    <p:sldId id="293" r:id="rId32"/>
    <p:sldId id="290" r:id="rId33"/>
    <p:sldId id="291" r:id="rId34"/>
    <p:sldId id="297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85131-2EC2-4FF7-83F9-2386E5BE4A40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8BA67-4958-41CF-9A95-580C8176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9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8BA67-4958-41CF-9A95-580C8176EF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67EF6-E687-6521-9A8D-1D1CB58E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B9289-77CB-47A4-90F9-5B5A76F12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54057-CC8F-4545-540D-0A8D1F20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CFDF3-D251-7F3A-6CE0-EAFFE54A4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8BA67-4958-41CF-9A95-580C8176EF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EF50-8CAA-85E3-5426-943BF591B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92195-881B-0A2D-E81D-2249461D8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6FE-A37F-6CA3-D033-3DB0AF86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151E-1623-9145-BF4A-AE08B0F0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ED703-05D1-86B2-A875-1B56A598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7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2FF2-1B0D-241B-FB26-DC3B9654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94BF7-B847-41FF-971C-E55CE44C8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308F-CA23-71C6-96DE-41176B28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C465-8838-EB84-8A46-66B54634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CC6CD-CF3D-25E0-2A6C-51174667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17493-47AE-0729-6AE4-4BDF7DAF5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DCA59-45D5-3310-E50E-F1066EAAA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B2F3-918E-DCF1-FF93-4BC201F7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10F11-99B5-93DD-B646-79F0A4B3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B851-AA58-FC36-748D-3A5D4088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3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E1EB-7A50-F9DB-897A-7EA2FA71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DDA3-EA04-A1DB-0375-0FE32304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58386-B96F-9859-78C9-3CC22915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48A4-40DD-45E8-672B-8192E7CB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33976-AE7C-C163-447E-5E9555AD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0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E8EB-0A77-F3B1-386C-14FDF2D5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18360-3E13-BCAD-2A83-BEF4BD3DF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50B9-1331-FF22-B153-8498D3BF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B46A-8832-1C59-F1FF-D449FD15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160E3-B650-FA27-78D2-F03D84F2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0E60-3A51-48FC-3778-207BCAEB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235AE-F707-D54C-746E-C45EBCE96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1C7E5-179B-BF4A-507E-5BA87D0C5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1684C-CE97-CF45-B0E1-87AA0AD5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8DC4D-DCB2-1446-1210-9C552309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84184-C178-4BFD-5AE8-17F66A3C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5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0B84-50D6-CD97-6536-45314748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4F18F-ED04-47D5-5E87-77444883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88450-1963-A397-AA76-4592F33ED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4A5AF-C768-5C25-0BE1-8D1583E4F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4A246-F6DC-881C-C905-EF3896E2A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EE541-416A-53DE-F7B1-9ED658AF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B3133-B0EF-C7DE-4989-3D129A93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025F2-7EDE-2531-0862-8768B64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7C70-45AF-A2A8-1CA8-B29223C6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674070-9624-59B7-3FE1-7B0F22E7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039D5-E2EE-22DC-998C-7938A0DB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94003-E1DB-F5FB-98F6-04B0FB75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9FC8E-8E4D-3987-CA71-8D5DDF06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10BC8-DC8B-5225-664D-4C40EF26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F5174-37DE-A5C4-08AA-6EFE87BF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01BC-EBEF-B974-5524-4AF88678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CA233-74C7-366C-6B45-DF1B5665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E9D8E-B2B9-7791-AE48-AC8F377FA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8F16B-4514-3AA1-9194-79F1150D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E08AB-E65F-CDFD-B910-EA239666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3EDB6-09CA-8530-D9A2-1D35E249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F010-DB55-B5C6-4A0A-D6C3A37D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7BFB2-C8A4-E952-D989-F15DEA1D7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43BD7-B3EE-1600-3C10-005F8E89C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2441C-EDD6-92C6-CA36-E55A3BAA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A1EF2-1AFD-6FD6-9AC1-04B4E49F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6380D-2683-4402-6DF8-CA6DEAD8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3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C3A914-7163-55FF-A935-92CF8691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69205-8FDE-825C-95E5-CDFD5FF8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6006-349E-F292-05CC-157294695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25F73-7B39-4EB4-918D-D98A42FC20AC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CCD1-8E6E-2B2E-1F63-2B1EAA827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109DA-80BC-8679-6993-801B8E1E9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C2088-1BE4-4B96-A6DE-5E434676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ystack.deepset.ai/" TargetMode="External"/><Relationship Id="rId4" Type="http://schemas.openxmlformats.org/officeDocument/2006/relationships/hyperlink" Target="https://www.llamaindex.a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langchain.com/oss/python/integrations/chat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13C02-B396-2548-82E4-31E7A1CB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69" y="643467"/>
            <a:ext cx="10175462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3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08F5-B834-B4DE-5BEB-8816D51E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4892-F139-78E2-2D98-9BC70954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38124"/>
            <a:ext cx="1187026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Do we need to learn both?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90DAAD-FB8D-3474-5EFB-DADBEB2C5680}"/>
              </a:ext>
            </a:extLst>
          </p:cNvPr>
          <p:cNvCxnSpPr>
            <a:cxnSpLocks/>
          </p:cNvCxnSpPr>
          <p:nvPr/>
        </p:nvCxnSpPr>
        <p:spPr>
          <a:xfrm>
            <a:off x="0" y="1405469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2E89F28-15FA-9336-61C3-4B01FF5CB173}"/>
              </a:ext>
            </a:extLst>
          </p:cNvPr>
          <p:cNvSpPr/>
          <p:nvPr/>
        </p:nvSpPr>
        <p:spPr>
          <a:xfrm>
            <a:off x="1151467" y="2015067"/>
            <a:ext cx="4876800" cy="3666066"/>
          </a:xfrm>
          <a:prstGeom prst="ellips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7EA3D4-66F8-C9F6-96F3-F5623E22C846}"/>
              </a:ext>
            </a:extLst>
          </p:cNvPr>
          <p:cNvSpPr/>
          <p:nvPr/>
        </p:nvSpPr>
        <p:spPr>
          <a:xfrm>
            <a:off x="4148667" y="1981199"/>
            <a:ext cx="4876800" cy="3666066"/>
          </a:xfrm>
          <a:prstGeom prst="ellips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A2F5A4-1C35-70E2-0B85-118A6742CFC0}"/>
              </a:ext>
            </a:extLst>
          </p:cNvPr>
          <p:cNvSpPr txBox="1">
            <a:spLocks/>
          </p:cNvSpPr>
          <p:nvPr/>
        </p:nvSpPr>
        <p:spPr>
          <a:xfrm>
            <a:off x="1955801" y="3166003"/>
            <a:ext cx="1769534" cy="99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Builder Side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Data Scientist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996249-9ABB-5F9E-E92D-9AC13DA023CC}"/>
              </a:ext>
            </a:extLst>
          </p:cNvPr>
          <p:cNvSpPr txBox="1">
            <a:spLocks/>
          </p:cNvSpPr>
          <p:nvPr/>
        </p:nvSpPr>
        <p:spPr>
          <a:xfrm>
            <a:off x="6587067" y="3166003"/>
            <a:ext cx="2091265" cy="99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User Side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Software engineer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05F902-75A1-A981-479D-C014B6F69B49}"/>
              </a:ext>
            </a:extLst>
          </p:cNvPr>
          <p:cNvSpPr txBox="1">
            <a:spLocks/>
          </p:cNvSpPr>
          <p:nvPr/>
        </p:nvSpPr>
        <p:spPr>
          <a:xfrm>
            <a:off x="4326466" y="3166003"/>
            <a:ext cx="1769534" cy="999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Ai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Engineer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9823C-6E07-59D0-84B2-990520CF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9507-ADC0-9701-3693-CCBCFA63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What is LangChain?</a:t>
            </a:r>
            <a:endParaRPr lang="en-US" sz="3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F17C1-29FA-CD63-8026-4462D906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682221"/>
            <a:ext cx="10795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Definition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LangChain is an open-source framework that helps in building LLM based applications. It provides modular components and end-to-end tools that helps to developers build complex AI applications, such as chatbots, question-answering systems, RAG, autonomous agent and more.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Supports all the major LLMs.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Simplifies developing LLM based applications.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 source/free/actively developed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Supports all major GenAI use cases</a:t>
            </a:r>
          </a:p>
          <a:p>
            <a:pPr marL="0" indent="0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F6F166-5011-B5FB-4BA0-BC0FDDD8FD80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5959E-D16A-3A65-400F-FB6B9805B5E3}"/>
              </a:ext>
            </a:extLst>
          </p:cNvPr>
          <p:cNvCxnSpPr/>
          <p:nvPr/>
        </p:nvCxnSpPr>
        <p:spPr>
          <a:xfrm>
            <a:off x="575730" y="2091267"/>
            <a:ext cx="18457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487B4-CD87-44DB-8D39-429AA373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9D30A-3196-84ED-FEE1-7FF37507E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472C-9916-DF93-F095-5B3F1B05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Curriculum Structure-Fundamentals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DA35A-0137-5D7A-9206-2367650C5FE3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F977C-D919-AE3F-87C6-AEEB7B0F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F9743-B33E-2ACB-451D-F9F373D2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4" y="1509977"/>
            <a:ext cx="8298327" cy="2325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0FD3C7-A7B1-5E3C-B8B2-648AED902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4" y="4007640"/>
            <a:ext cx="8298327" cy="23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6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7748-34FC-4613-F2F7-F37D55ADF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3B94-F096-9905-AE83-0452624B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Why do we need LangChain?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F7C683-5CC2-D8E0-0EF3-108B98EBFEDC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2B66E-D668-37C7-2787-ECC00254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C7B2FF-3B79-54E6-05F4-F484BBA145B1}"/>
              </a:ext>
            </a:extLst>
          </p:cNvPr>
          <p:cNvSpPr txBox="1">
            <a:spLocks/>
          </p:cNvSpPr>
          <p:nvPr/>
        </p:nvSpPr>
        <p:spPr>
          <a:xfrm>
            <a:off x="338666" y="1222992"/>
            <a:ext cx="1761067" cy="918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Example:</a:t>
            </a:r>
            <a:endParaRPr lang="en-US" sz="20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72EFA-1935-0E5C-92CA-CC33E210B52B}"/>
              </a:ext>
            </a:extLst>
          </p:cNvPr>
          <p:cNvSpPr/>
          <p:nvPr/>
        </p:nvSpPr>
        <p:spPr>
          <a:xfrm>
            <a:off x="668867" y="2048933"/>
            <a:ext cx="3530600" cy="36660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9B9EBC-02AF-3E1A-A70F-73FB1002F9CD}"/>
              </a:ext>
            </a:extLst>
          </p:cNvPr>
          <p:cNvCxnSpPr/>
          <p:nvPr/>
        </p:nvCxnSpPr>
        <p:spPr>
          <a:xfrm>
            <a:off x="668867" y="2497667"/>
            <a:ext cx="3530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26C1E1D-AB55-1C96-A2AF-22E40A903314}"/>
              </a:ext>
            </a:extLst>
          </p:cNvPr>
          <p:cNvSpPr txBox="1">
            <a:spLocks/>
          </p:cNvSpPr>
          <p:nvPr/>
        </p:nvSpPr>
        <p:spPr>
          <a:xfrm>
            <a:off x="1219199" y="1817071"/>
            <a:ext cx="2836334" cy="918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Research Assistant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669BF8-286D-22F1-3453-65EE4B0C7386}"/>
              </a:ext>
            </a:extLst>
          </p:cNvPr>
          <p:cNvSpPr/>
          <p:nvPr/>
        </p:nvSpPr>
        <p:spPr>
          <a:xfrm>
            <a:off x="999067" y="2836333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1B486-B359-C074-C0AF-062265193997}"/>
              </a:ext>
            </a:extLst>
          </p:cNvPr>
          <p:cNvSpPr/>
          <p:nvPr/>
        </p:nvSpPr>
        <p:spPr>
          <a:xfrm>
            <a:off x="2040466" y="2837928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7DD98-4128-D901-5D3C-94EE8F574E8B}"/>
              </a:ext>
            </a:extLst>
          </p:cNvPr>
          <p:cNvSpPr/>
          <p:nvPr/>
        </p:nvSpPr>
        <p:spPr>
          <a:xfrm>
            <a:off x="3119966" y="2853885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7B8594-CC80-0790-D06B-195F9DBB39A0}"/>
              </a:ext>
            </a:extLst>
          </p:cNvPr>
          <p:cNvSpPr/>
          <p:nvPr/>
        </p:nvSpPr>
        <p:spPr>
          <a:xfrm>
            <a:off x="999067" y="4275666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E22DD-6449-1DD8-8376-7A9104B1E5EC}"/>
              </a:ext>
            </a:extLst>
          </p:cNvPr>
          <p:cNvSpPr/>
          <p:nvPr/>
        </p:nvSpPr>
        <p:spPr>
          <a:xfrm>
            <a:off x="2074334" y="4275666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08A63-D284-9D84-4186-F523F68349FA}"/>
              </a:ext>
            </a:extLst>
          </p:cNvPr>
          <p:cNvSpPr/>
          <p:nvPr/>
        </p:nvSpPr>
        <p:spPr>
          <a:xfrm>
            <a:off x="3111498" y="4284442"/>
            <a:ext cx="719666" cy="787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86A4D-8E95-8450-B3D3-4C20CE0C944C}"/>
              </a:ext>
            </a:extLst>
          </p:cNvPr>
          <p:cNvSpPr/>
          <p:nvPr/>
        </p:nvSpPr>
        <p:spPr>
          <a:xfrm>
            <a:off x="5041201" y="2048933"/>
            <a:ext cx="3530600" cy="36660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EA6D35-BF55-F02A-0D3D-D05FFFCA6666}"/>
              </a:ext>
            </a:extLst>
          </p:cNvPr>
          <p:cNvCxnSpPr/>
          <p:nvPr/>
        </p:nvCxnSpPr>
        <p:spPr>
          <a:xfrm>
            <a:off x="5041201" y="2497667"/>
            <a:ext cx="3530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5B6D2323-6A32-2DDC-C226-CB0E4D9179CE}"/>
              </a:ext>
            </a:extLst>
          </p:cNvPr>
          <p:cNvSpPr txBox="1">
            <a:spLocks/>
          </p:cNvSpPr>
          <p:nvPr/>
        </p:nvSpPr>
        <p:spPr>
          <a:xfrm>
            <a:off x="5591533" y="1817071"/>
            <a:ext cx="2836334" cy="918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Research Assistant</a:t>
            </a: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BE6F61-191E-B521-49D9-CD833269B9F9}"/>
              </a:ext>
            </a:extLst>
          </p:cNvPr>
          <p:cNvSpPr/>
          <p:nvPr/>
        </p:nvSpPr>
        <p:spPr>
          <a:xfrm>
            <a:off x="5591533" y="2735529"/>
            <a:ext cx="2417940" cy="18957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C71D-3248-9469-1D95-32A16C3662D6}"/>
              </a:ext>
            </a:extLst>
          </p:cNvPr>
          <p:cNvSpPr/>
          <p:nvPr/>
        </p:nvSpPr>
        <p:spPr>
          <a:xfrm>
            <a:off x="5266273" y="4817533"/>
            <a:ext cx="3161594" cy="634987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E04BE3-D20A-7EF3-E16F-F1540C7B6601}"/>
              </a:ext>
            </a:extLst>
          </p:cNvPr>
          <p:cNvSpPr/>
          <p:nvPr/>
        </p:nvSpPr>
        <p:spPr>
          <a:xfrm>
            <a:off x="7459140" y="4905463"/>
            <a:ext cx="795867" cy="4793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Chat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D5129EA-B882-1329-6E8C-6BAD4A8E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3862" y="2048933"/>
            <a:ext cx="2446867" cy="194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Example:</a:t>
            </a: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Summarized the paper.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Explain page no 5 in simplest way.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Make a MCQ questions.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Generate notes.</a:t>
            </a:r>
          </a:p>
        </p:txBody>
      </p:sp>
    </p:spTree>
    <p:extLst>
      <p:ext uri="{BB962C8B-B14F-4D97-AF65-F5344CB8AC3E}">
        <p14:creationId xmlns:p14="http://schemas.microsoft.com/office/powerpoint/2010/main" val="328013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EA8E-8799-E2AC-DE31-44E2E9FD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DABF-5CC0-788C-2262-1FBBAB89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Behind the Scene-Research Assistant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789170-04A1-2BEF-48F9-23309FE6A9A7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68A19-9986-6E4C-284B-9E92377B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9F8F81FD-60AB-E3F3-1DF4-92D78695B9EE}"/>
              </a:ext>
            </a:extLst>
          </p:cNvPr>
          <p:cNvSpPr/>
          <p:nvPr/>
        </p:nvSpPr>
        <p:spPr>
          <a:xfrm>
            <a:off x="2912534" y="2189163"/>
            <a:ext cx="948266" cy="948266"/>
          </a:xfrm>
          <a:prstGeom prst="flowChartMultidocumen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B56319-9B87-5BF4-9C4F-0019841354E1}"/>
              </a:ext>
            </a:extLst>
          </p:cNvPr>
          <p:cNvSpPr/>
          <p:nvPr/>
        </p:nvSpPr>
        <p:spPr>
          <a:xfrm>
            <a:off x="2857500" y="4034366"/>
            <a:ext cx="1291167" cy="103293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Semantic 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E4949-BD83-50A1-E337-905502F8DD3F}"/>
              </a:ext>
            </a:extLst>
          </p:cNvPr>
          <p:cNvSpPr/>
          <p:nvPr/>
        </p:nvSpPr>
        <p:spPr>
          <a:xfrm>
            <a:off x="5545667" y="3691468"/>
            <a:ext cx="3369733" cy="1761066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00183-988E-09C1-7F7B-3FD4DE559C91}"/>
              </a:ext>
            </a:extLst>
          </p:cNvPr>
          <p:cNvSpPr/>
          <p:nvPr/>
        </p:nvSpPr>
        <p:spPr>
          <a:xfrm>
            <a:off x="5842000" y="4267200"/>
            <a:ext cx="715433" cy="800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E7A84F-BC6A-FC5B-77C6-E5DB1F8B1332}"/>
              </a:ext>
            </a:extLst>
          </p:cNvPr>
          <p:cNvSpPr/>
          <p:nvPr/>
        </p:nvSpPr>
        <p:spPr>
          <a:xfrm>
            <a:off x="5994400" y="4419600"/>
            <a:ext cx="719666" cy="8001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</a:t>
            </a:r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C37998D7-B5A7-0194-DD35-74BCB1E8165D}"/>
              </a:ext>
            </a:extLst>
          </p:cNvPr>
          <p:cNvSpPr/>
          <p:nvPr/>
        </p:nvSpPr>
        <p:spPr>
          <a:xfrm>
            <a:off x="6929968" y="4487333"/>
            <a:ext cx="397933" cy="431800"/>
          </a:xfrm>
          <a:prstGeom prst="plus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8368A9A-2923-A8BC-839F-BEA4526A09E7}"/>
              </a:ext>
            </a:extLst>
          </p:cNvPr>
          <p:cNvSpPr txBox="1">
            <a:spLocks/>
          </p:cNvSpPr>
          <p:nvPr/>
        </p:nvSpPr>
        <p:spPr>
          <a:xfrm>
            <a:off x="6290733" y="3794394"/>
            <a:ext cx="1684867" cy="42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System Query</a:t>
            </a:r>
            <a:endParaRPr lang="en-US" sz="1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Graphic 36" descr="Male profile with solid fill">
            <a:extLst>
              <a:ext uri="{FF2B5EF4-FFF2-40B4-BE49-F238E27FC236}">
                <a16:creationId xmlns:a16="http://schemas.microsoft.com/office/drawing/2014/main" id="{05BD78D7-2B6B-000C-100F-D430D598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701" y="4210050"/>
            <a:ext cx="914400" cy="914400"/>
          </a:xfrm>
          <a:prstGeom prst="rect">
            <a:avLst/>
          </a:prstGeom>
        </p:spPr>
      </p:pic>
      <p:pic>
        <p:nvPicPr>
          <p:cNvPr id="38" name="Graphic 37" descr="Male profile with solid fill">
            <a:extLst>
              <a:ext uri="{FF2B5EF4-FFF2-40B4-BE49-F238E27FC236}">
                <a16:creationId xmlns:a16="http://schemas.microsoft.com/office/drawing/2014/main" id="{ECBD567D-1718-E970-247E-94A6F1AFD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4450" y="4254498"/>
            <a:ext cx="914400" cy="914400"/>
          </a:xfrm>
          <a:prstGeom prst="rect">
            <a:avLst/>
          </a:prstGeom>
        </p:spPr>
      </p:pic>
      <p:pic>
        <p:nvPicPr>
          <p:cNvPr id="40" name="Graphic 39" descr="Artificial Intelligence with solid fill">
            <a:extLst>
              <a:ext uri="{FF2B5EF4-FFF2-40B4-BE49-F238E27FC236}">
                <a16:creationId xmlns:a16="http://schemas.microsoft.com/office/drawing/2014/main" id="{C720C616-5D35-C4EB-E41B-2F58E85A4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4464" y="4034366"/>
            <a:ext cx="1242835" cy="1242835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9729F9-3F53-5655-A2D4-6FF5F9E77ED5}"/>
              </a:ext>
            </a:extLst>
          </p:cNvPr>
          <p:cNvCxnSpPr/>
          <p:nvPr/>
        </p:nvCxnSpPr>
        <p:spPr>
          <a:xfrm>
            <a:off x="1689101" y="4655783"/>
            <a:ext cx="1011766" cy="11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62A3F17-B6A5-B0EF-5569-5FAB0F1F90A9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3503083" y="3318933"/>
            <a:ext cx="1" cy="715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C3FFE6-CFFA-50A3-75C1-EE5C68680F7C}"/>
              </a:ext>
            </a:extLst>
          </p:cNvPr>
          <p:cNvCxnSpPr/>
          <p:nvPr/>
        </p:nvCxnSpPr>
        <p:spPr>
          <a:xfrm>
            <a:off x="4013200" y="2582333"/>
            <a:ext cx="1828800" cy="1426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738AB9-BE44-4299-5549-13F302BAC0C3}"/>
              </a:ext>
            </a:extLst>
          </p:cNvPr>
          <p:cNvSpPr txBox="1"/>
          <p:nvPr/>
        </p:nvSpPr>
        <p:spPr>
          <a:xfrm>
            <a:off x="4445001" y="3015113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Result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7B4B2AE4-5D40-AD9B-758A-1C207289033B}"/>
              </a:ext>
            </a:extLst>
          </p:cNvPr>
          <p:cNvCxnSpPr>
            <a:endCxn id="38" idx="2"/>
          </p:cNvCxnSpPr>
          <p:nvPr/>
        </p:nvCxnSpPr>
        <p:spPr>
          <a:xfrm>
            <a:off x="1231901" y="5124450"/>
            <a:ext cx="6889749" cy="44448"/>
          </a:xfrm>
          <a:prstGeom prst="bentConnector4">
            <a:avLst>
              <a:gd name="adj1" fmla="val -138"/>
              <a:gd name="adj2" fmla="val 19857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B9FC969-892E-2091-B0AC-1FD0B70040F3}"/>
              </a:ext>
            </a:extLst>
          </p:cNvPr>
          <p:cNvCxnSpPr/>
          <p:nvPr/>
        </p:nvCxnSpPr>
        <p:spPr>
          <a:xfrm>
            <a:off x="9067800" y="4572001"/>
            <a:ext cx="11066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E1ACADD-F0A0-C713-0977-508019F76FC0}"/>
              </a:ext>
            </a:extLst>
          </p:cNvPr>
          <p:cNvCxnSpPr/>
          <p:nvPr/>
        </p:nvCxnSpPr>
        <p:spPr>
          <a:xfrm flipV="1">
            <a:off x="10795881" y="3318933"/>
            <a:ext cx="0" cy="689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F94FC5-14F5-1B40-BC8B-D275BC662BBE}"/>
              </a:ext>
            </a:extLst>
          </p:cNvPr>
          <p:cNvSpPr txBox="1"/>
          <p:nvPr/>
        </p:nvSpPr>
        <p:spPr>
          <a:xfrm>
            <a:off x="10447866" y="2951495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Output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A49850-1CF3-5281-52AE-FE290C075A84}"/>
              </a:ext>
            </a:extLst>
          </p:cNvPr>
          <p:cNvSpPr txBox="1"/>
          <p:nvPr/>
        </p:nvSpPr>
        <p:spPr>
          <a:xfrm>
            <a:off x="10447866" y="5219700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34542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C6CE-3D51-5E3C-7234-8D0CCBB6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FD1D-AEBD-4C97-61CA-C69BC3EA9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Behind the Scene-Research Assistant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BA99FA-95E5-F86C-C781-3513AAF4DBCB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63E9ED-AB84-248F-5564-016D24A0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3B4DA6-1F4E-0868-DFCC-430E42026A22}"/>
              </a:ext>
            </a:extLst>
          </p:cNvPr>
          <p:cNvSpPr/>
          <p:nvPr/>
        </p:nvSpPr>
        <p:spPr>
          <a:xfrm>
            <a:off x="711200" y="3014133"/>
            <a:ext cx="2531533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height of Mt. Everest?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F5236-8014-23A8-8714-E925611898B7}"/>
              </a:ext>
            </a:extLst>
          </p:cNvPr>
          <p:cNvSpPr/>
          <p:nvPr/>
        </p:nvSpPr>
        <p:spPr>
          <a:xfrm>
            <a:off x="4351867" y="1658408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college.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55858-B133-8E96-CC94-F025763AEA23}"/>
              </a:ext>
            </a:extLst>
          </p:cNvPr>
          <p:cNvSpPr/>
          <p:nvPr/>
        </p:nvSpPr>
        <p:spPr>
          <a:xfrm>
            <a:off x="4351867" y="2608262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cricket.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145602-C4CC-FEAA-BCB3-A447FBA3DA25}"/>
              </a:ext>
            </a:extLst>
          </p:cNvPr>
          <p:cNvSpPr/>
          <p:nvPr/>
        </p:nvSpPr>
        <p:spPr>
          <a:xfrm>
            <a:off x="4351867" y="3558116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animal.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F41B1-41BE-092C-3940-7DFB583A35B9}"/>
              </a:ext>
            </a:extLst>
          </p:cNvPr>
          <p:cNvSpPr/>
          <p:nvPr/>
        </p:nvSpPr>
        <p:spPr>
          <a:xfrm>
            <a:off x="4351867" y="4546600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robotics.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BE2AC-0892-91DA-B8AC-ED429627C19D}"/>
              </a:ext>
            </a:extLst>
          </p:cNvPr>
          <p:cNvSpPr txBox="1"/>
          <p:nvPr/>
        </p:nvSpPr>
        <p:spPr>
          <a:xfrm>
            <a:off x="8517467" y="1774205"/>
            <a:ext cx="3208865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0.45,0.56,1,………………………….(100 dim)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29FB4C-895C-39F1-E7A0-32ACE6329C74}"/>
              </a:ext>
            </a:extLst>
          </p:cNvPr>
          <p:cNvSpPr txBox="1"/>
          <p:nvPr/>
        </p:nvSpPr>
        <p:spPr>
          <a:xfrm>
            <a:off x="8517468" y="2671959"/>
            <a:ext cx="2675464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0.34,0.56,1,………………………….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5FE0-4723-EFC2-3981-2AFF261314F2}"/>
              </a:ext>
            </a:extLst>
          </p:cNvPr>
          <p:cNvSpPr txBox="1"/>
          <p:nvPr/>
        </p:nvSpPr>
        <p:spPr>
          <a:xfrm>
            <a:off x="8517468" y="3717493"/>
            <a:ext cx="2675464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0.48,0.86,1,………………………….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70AB7-4C0F-D79F-5610-1F9EBEA5EDBE}"/>
              </a:ext>
            </a:extLst>
          </p:cNvPr>
          <p:cNvSpPr txBox="1"/>
          <p:nvPr/>
        </p:nvSpPr>
        <p:spPr>
          <a:xfrm>
            <a:off x="8517468" y="4859866"/>
            <a:ext cx="2675464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0.84,0.96,1,………………………….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E59C9-D397-6538-3566-AB91677A0CBF}"/>
              </a:ext>
            </a:extLst>
          </p:cNvPr>
          <p:cNvSpPr txBox="1"/>
          <p:nvPr/>
        </p:nvSpPr>
        <p:spPr>
          <a:xfrm>
            <a:off x="635001" y="3923039"/>
            <a:ext cx="3352799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0.55,0.56,1,………………………….(100 dim)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C9B89-8B6B-38A4-1947-597465AA04FD}"/>
              </a:ext>
            </a:extLst>
          </p:cNvPr>
          <p:cNvSpPr txBox="1"/>
          <p:nvPr/>
        </p:nvSpPr>
        <p:spPr>
          <a:xfrm>
            <a:off x="706967" y="5520267"/>
            <a:ext cx="10739966" cy="7386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b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 embedding is a way of converting text, images, or data into numerical vectors so that machines can understand the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between them. Example: </a:t>
            </a:r>
            <a:r>
              <a:rPr lang="en-US" sz="1400" b="1" dirty="0"/>
              <a:t>Word2Vec, GloVe, FastText </a:t>
            </a:r>
            <a:r>
              <a:rPr lang="en-US" sz="1400" dirty="0"/>
              <a:t>etc.</a:t>
            </a:r>
            <a:endParaRPr lang="en-US" sz="14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BAB1-3FDC-0766-0063-6F5CAAC14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025F-F467-2F67-2ABD-124506C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Behind the Scene-Research Assistant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550752-2028-BC04-32E7-78BAE5E3A0E6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12D60-16F5-2F69-25CC-8775E1F1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235761-6B95-AA5E-A574-43F97CD19736}"/>
              </a:ext>
            </a:extLst>
          </p:cNvPr>
          <p:cNvSpPr/>
          <p:nvPr/>
        </p:nvSpPr>
        <p:spPr>
          <a:xfrm>
            <a:off x="711200" y="1727195"/>
            <a:ext cx="2531533" cy="626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height of Mt. Everest?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178D7-FB91-A890-1A77-6D6AB992D557}"/>
              </a:ext>
            </a:extLst>
          </p:cNvPr>
          <p:cNvSpPr/>
          <p:nvPr/>
        </p:nvSpPr>
        <p:spPr>
          <a:xfrm>
            <a:off x="4351867" y="1658408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college.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8F397-8DE6-D7C5-D7BD-1728D55F406B}"/>
              </a:ext>
            </a:extLst>
          </p:cNvPr>
          <p:cNvSpPr/>
          <p:nvPr/>
        </p:nvSpPr>
        <p:spPr>
          <a:xfrm>
            <a:off x="4351867" y="2608262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cricket.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9259B-3DB0-13CA-DDB0-571B75415156}"/>
              </a:ext>
            </a:extLst>
          </p:cNvPr>
          <p:cNvSpPr/>
          <p:nvPr/>
        </p:nvSpPr>
        <p:spPr>
          <a:xfrm>
            <a:off x="4351867" y="3558116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animal.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709E9-4DDD-D335-CBA0-E2A0D0FB974D}"/>
              </a:ext>
            </a:extLst>
          </p:cNvPr>
          <p:cNvSpPr/>
          <p:nvPr/>
        </p:nvSpPr>
        <p:spPr>
          <a:xfrm>
            <a:off x="4351867" y="4546600"/>
            <a:ext cx="3657600" cy="6265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 about robotics.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BFF8E-153E-4DB9-4978-758613B22D06}"/>
              </a:ext>
            </a:extLst>
          </p:cNvPr>
          <p:cNvSpPr txBox="1"/>
          <p:nvPr/>
        </p:nvSpPr>
        <p:spPr>
          <a:xfrm>
            <a:off x="8517467" y="1774205"/>
            <a:ext cx="3208865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[0.45,0.56,1,………………………….]</a:t>
            </a:r>
          </a:p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(100 dim)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4759E-9F55-D54B-B421-2830D3145BB9}"/>
              </a:ext>
            </a:extLst>
          </p:cNvPr>
          <p:cNvSpPr txBox="1"/>
          <p:nvPr/>
        </p:nvSpPr>
        <p:spPr>
          <a:xfrm>
            <a:off x="8517467" y="2671959"/>
            <a:ext cx="2802465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[0.34,0.56,1,………………………….]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B5721-E87A-71AC-E4EE-0ECA42F6EDBC}"/>
              </a:ext>
            </a:extLst>
          </p:cNvPr>
          <p:cNvSpPr txBox="1"/>
          <p:nvPr/>
        </p:nvSpPr>
        <p:spPr>
          <a:xfrm>
            <a:off x="8517468" y="3717493"/>
            <a:ext cx="2675464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[0.48,0.86,1,…………………………]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623FB-7150-CFE1-0BC0-83C5BB50E344}"/>
              </a:ext>
            </a:extLst>
          </p:cNvPr>
          <p:cNvSpPr txBox="1"/>
          <p:nvPr/>
        </p:nvSpPr>
        <p:spPr>
          <a:xfrm>
            <a:off x="8517468" y="4859866"/>
            <a:ext cx="2675464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[0.84,0.96,1,…………………………]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7BC0D-12AA-4832-7D48-C9FA97610005}"/>
              </a:ext>
            </a:extLst>
          </p:cNvPr>
          <p:cNvSpPr txBox="1"/>
          <p:nvPr/>
        </p:nvSpPr>
        <p:spPr>
          <a:xfrm>
            <a:off x="635001" y="2636101"/>
            <a:ext cx="3352799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[0.55,0.56,1,………………………….]</a:t>
            </a:r>
          </a:p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(100 dim)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351B74-E4CC-B48D-F239-6D741B5EE9A9}"/>
              </a:ext>
            </a:extLst>
          </p:cNvPr>
          <p:cNvCxnSpPr/>
          <p:nvPr/>
        </p:nvCxnSpPr>
        <p:spPr>
          <a:xfrm flipV="1">
            <a:off x="897467" y="4868325"/>
            <a:ext cx="0" cy="125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8D60DB-6C7F-69C1-B3D9-F8E23299D496}"/>
              </a:ext>
            </a:extLst>
          </p:cNvPr>
          <p:cNvCxnSpPr>
            <a:cxnSpLocks/>
          </p:cNvCxnSpPr>
          <p:nvPr/>
        </p:nvCxnSpPr>
        <p:spPr>
          <a:xfrm>
            <a:off x="897467" y="6121392"/>
            <a:ext cx="17610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CE75E0-DBC2-2911-5AC5-36ECDA459AEF}"/>
              </a:ext>
            </a:extLst>
          </p:cNvPr>
          <p:cNvCxnSpPr/>
          <p:nvPr/>
        </p:nvCxnSpPr>
        <p:spPr>
          <a:xfrm flipV="1">
            <a:off x="922867" y="4546600"/>
            <a:ext cx="423333" cy="1557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AB60A5-97AE-482C-AAAD-9FEA36209EAE}"/>
              </a:ext>
            </a:extLst>
          </p:cNvPr>
          <p:cNvCxnSpPr>
            <a:cxnSpLocks/>
          </p:cNvCxnSpPr>
          <p:nvPr/>
        </p:nvCxnSpPr>
        <p:spPr>
          <a:xfrm flipV="1">
            <a:off x="922867" y="4656667"/>
            <a:ext cx="922866" cy="146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B51574-9808-E61E-D9A6-26A703ACF3B3}"/>
              </a:ext>
            </a:extLst>
          </p:cNvPr>
          <p:cNvCxnSpPr>
            <a:cxnSpLocks/>
          </p:cNvCxnSpPr>
          <p:nvPr/>
        </p:nvCxnSpPr>
        <p:spPr>
          <a:xfrm flipV="1">
            <a:off x="897467" y="4859866"/>
            <a:ext cx="1524000" cy="1244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B46EC1-1D6C-B36F-53B4-D59194A80DC4}"/>
              </a:ext>
            </a:extLst>
          </p:cNvPr>
          <p:cNvCxnSpPr>
            <a:cxnSpLocks/>
          </p:cNvCxnSpPr>
          <p:nvPr/>
        </p:nvCxnSpPr>
        <p:spPr>
          <a:xfrm flipV="1">
            <a:off x="897467" y="5334000"/>
            <a:ext cx="2040466" cy="787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6278A1-8D38-3E81-09F2-8FC32F90C8CB}"/>
              </a:ext>
            </a:extLst>
          </p:cNvPr>
          <p:cNvCxnSpPr/>
          <p:nvPr/>
        </p:nvCxnSpPr>
        <p:spPr>
          <a:xfrm flipH="1" flipV="1">
            <a:off x="338666" y="4859866"/>
            <a:ext cx="584201" cy="12446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BA0F79-2945-CFFD-003C-1D459A1AD54F}"/>
              </a:ext>
            </a:extLst>
          </p:cNvPr>
          <p:cNvSpPr txBox="1"/>
          <p:nvPr/>
        </p:nvSpPr>
        <p:spPr>
          <a:xfrm>
            <a:off x="59269" y="4560548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Query</a:t>
            </a: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F149599D-C88D-7197-A2A1-429F783E5877}"/>
              </a:ext>
            </a:extLst>
          </p:cNvPr>
          <p:cNvSpPr/>
          <p:nvPr/>
        </p:nvSpPr>
        <p:spPr>
          <a:xfrm rot="600164">
            <a:off x="482601" y="3996718"/>
            <a:ext cx="1938866" cy="659947"/>
          </a:xfrm>
          <a:prstGeom prst="curved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EF9C-0134-9B3D-7E7C-BA638EB3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C784-2050-36EB-4DF8-0DA9E0FF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-16007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Behind the Scene-Research Assistant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D06D8F-E62F-993F-2279-6701D18B57DB}"/>
              </a:ext>
            </a:extLst>
          </p:cNvPr>
          <p:cNvCxnSpPr>
            <a:cxnSpLocks/>
          </p:cNvCxnSpPr>
          <p:nvPr/>
        </p:nvCxnSpPr>
        <p:spPr>
          <a:xfrm>
            <a:off x="0" y="84631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E9C0A-D907-3BB7-CFE0-8436C2FC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52658"/>
            <a:ext cx="1427339" cy="72592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9F28B31-4A27-0D3A-F51E-10D2E7CA8698}"/>
              </a:ext>
            </a:extLst>
          </p:cNvPr>
          <p:cNvSpPr/>
          <p:nvPr/>
        </p:nvSpPr>
        <p:spPr>
          <a:xfrm>
            <a:off x="668867" y="1048058"/>
            <a:ext cx="491066" cy="554037"/>
          </a:xfrm>
          <a:prstGeom prst="flowChartMultidocumen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PDF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E7075CC-08B1-57D3-822A-FFE999868564}"/>
              </a:ext>
            </a:extLst>
          </p:cNvPr>
          <p:cNvSpPr/>
          <p:nvPr/>
        </p:nvSpPr>
        <p:spPr>
          <a:xfrm>
            <a:off x="1947333" y="1165490"/>
            <a:ext cx="567267" cy="358508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AWS S3</a:t>
            </a:r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1D760BAE-9FC6-C63A-E401-A5E78C9AE789}"/>
              </a:ext>
            </a:extLst>
          </p:cNvPr>
          <p:cNvSpPr/>
          <p:nvPr/>
        </p:nvSpPr>
        <p:spPr>
          <a:xfrm>
            <a:off x="1985433" y="2064058"/>
            <a:ext cx="491066" cy="554037"/>
          </a:xfrm>
          <a:prstGeom prst="flowChartMultidocument">
            <a:avLst/>
          </a:prstGeom>
          <a:solidFill>
            <a:schemeClr val="tx2">
              <a:lumMod val="75000"/>
              <a:lumOff val="25000"/>
              <a:alpha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328ED-5323-6375-1A27-B7CA5992E48B}"/>
              </a:ext>
            </a:extLst>
          </p:cNvPr>
          <p:cNvSpPr/>
          <p:nvPr/>
        </p:nvSpPr>
        <p:spPr>
          <a:xfrm>
            <a:off x="3564466" y="1227667"/>
            <a:ext cx="1210733" cy="29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Page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224160-CB3B-DF57-CAB4-B2DF6C689BAB}"/>
              </a:ext>
            </a:extLst>
          </p:cNvPr>
          <p:cNvSpPr/>
          <p:nvPr/>
        </p:nvSpPr>
        <p:spPr>
          <a:xfrm>
            <a:off x="3564466" y="1704542"/>
            <a:ext cx="1210733" cy="29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Page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FC4796-207A-55F5-D57C-1D93BBF5EAAC}"/>
              </a:ext>
            </a:extLst>
          </p:cNvPr>
          <p:cNvSpPr/>
          <p:nvPr/>
        </p:nvSpPr>
        <p:spPr>
          <a:xfrm>
            <a:off x="3564466" y="2166153"/>
            <a:ext cx="1210733" cy="29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Page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410BF-4A1A-0185-9999-A2040F7E88D6}"/>
              </a:ext>
            </a:extLst>
          </p:cNvPr>
          <p:cNvSpPr/>
          <p:nvPr/>
        </p:nvSpPr>
        <p:spPr>
          <a:xfrm>
            <a:off x="3564466" y="2894286"/>
            <a:ext cx="1210733" cy="29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Page 100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01F231-22D2-1636-0929-4585FD401E12}"/>
              </a:ext>
            </a:extLst>
          </p:cNvPr>
          <p:cNvCxnSpPr>
            <a:stCxn id="12" idx="2"/>
          </p:cNvCxnSpPr>
          <p:nvPr/>
        </p:nvCxnSpPr>
        <p:spPr>
          <a:xfrm flipH="1">
            <a:off x="4169832" y="2462484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16335E-F127-AB71-E5E6-1399647D722B}"/>
              </a:ext>
            </a:extLst>
          </p:cNvPr>
          <p:cNvCxnSpPr/>
          <p:nvPr/>
        </p:nvCxnSpPr>
        <p:spPr>
          <a:xfrm flipH="1">
            <a:off x="4169830" y="2564082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F2DE18-98A2-1D06-6F29-D58FEAF83F54}"/>
              </a:ext>
            </a:extLst>
          </p:cNvPr>
          <p:cNvCxnSpPr/>
          <p:nvPr/>
        </p:nvCxnSpPr>
        <p:spPr>
          <a:xfrm flipH="1">
            <a:off x="4169828" y="2665681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646723-F365-CEEA-8C19-FDFBBFDF7DFC}"/>
              </a:ext>
            </a:extLst>
          </p:cNvPr>
          <p:cNvCxnSpPr/>
          <p:nvPr/>
        </p:nvCxnSpPr>
        <p:spPr>
          <a:xfrm flipH="1">
            <a:off x="4169827" y="2784213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B2115BC-D0E9-6DB2-3797-0A22E75D7B4E}"/>
              </a:ext>
            </a:extLst>
          </p:cNvPr>
          <p:cNvSpPr/>
          <p:nvPr/>
        </p:nvSpPr>
        <p:spPr>
          <a:xfrm>
            <a:off x="5219698" y="1227667"/>
            <a:ext cx="1210733" cy="2963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FA976-9A47-861C-F58F-F140C400EB4D}"/>
              </a:ext>
            </a:extLst>
          </p:cNvPr>
          <p:cNvSpPr/>
          <p:nvPr/>
        </p:nvSpPr>
        <p:spPr>
          <a:xfrm>
            <a:off x="5219698" y="1704542"/>
            <a:ext cx="1210733" cy="2963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9F7953-E9D2-224C-8FEA-EBA3FCAB21AC}"/>
              </a:ext>
            </a:extLst>
          </p:cNvPr>
          <p:cNvSpPr/>
          <p:nvPr/>
        </p:nvSpPr>
        <p:spPr>
          <a:xfrm>
            <a:off x="5219698" y="2166153"/>
            <a:ext cx="1210733" cy="2963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embedding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8691E0-00E7-3A99-2638-C90D831F845D}"/>
              </a:ext>
            </a:extLst>
          </p:cNvPr>
          <p:cNvSpPr/>
          <p:nvPr/>
        </p:nvSpPr>
        <p:spPr>
          <a:xfrm>
            <a:off x="5219698" y="2894286"/>
            <a:ext cx="1210733" cy="2963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embedding 100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5E29BF-2EBD-A366-84CC-726F14D6B6CE}"/>
              </a:ext>
            </a:extLst>
          </p:cNvPr>
          <p:cNvCxnSpPr>
            <a:stCxn id="26" idx="2"/>
          </p:cNvCxnSpPr>
          <p:nvPr/>
        </p:nvCxnSpPr>
        <p:spPr>
          <a:xfrm flipH="1">
            <a:off x="5825064" y="2462484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EAE64D2-0E22-6B11-4BEB-2B4C19B8FF84}"/>
              </a:ext>
            </a:extLst>
          </p:cNvPr>
          <p:cNvCxnSpPr/>
          <p:nvPr/>
        </p:nvCxnSpPr>
        <p:spPr>
          <a:xfrm flipH="1">
            <a:off x="5825062" y="2564082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91C25F-031C-22A8-9DB8-E2664C455ADC}"/>
              </a:ext>
            </a:extLst>
          </p:cNvPr>
          <p:cNvCxnSpPr/>
          <p:nvPr/>
        </p:nvCxnSpPr>
        <p:spPr>
          <a:xfrm flipH="1">
            <a:off x="5825060" y="2665681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FD43A0-A294-0069-5B6A-93246C957054}"/>
              </a:ext>
            </a:extLst>
          </p:cNvPr>
          <p:cNvCxnSpPr/>
          <p:nvPr/>
        </p:nvCxnSpPr>
        <p:spPr>
          <a:xfrm flipH="1">
            <a:off x="5825059" y="2784213"/>
            <a:ext cx="1" cy="6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Male profile with solid fill">
            <a:extLst>
              <a:ext uri="{FF2B5EF4-FFF2-40B4-BE49-F238E27FC236}">
                <a16:creationId xmlns:a16="http://schemas.microsoft.com/office/drawing/2014/main" id="{36120141-90FD-A656-34A5-5176FFC7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867" y="4861365"/>
            <a:ext cx="914400" cy="914400"/>
          </a:xfrm>
          <a:prstGeom prst="rect">
            <a:avLst/>
          </a:prstGeom>
        </p:spPr>
      </p:pic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F0B9B043-5CE6-391C-E198-6662A326CE44}"/>
              </a:ext>
            </a:extLst>
          </p:cNvPr>
          <p:cNvSpPr/>
          <p:nvPr/>
        </p:nvSpPr>
        <p:spPr>
          <a:xfrm>
            <a:off x="5374210" y="3903133"/>
            <a:ext cx="901698" cy="414865"/>
          </a:xfrm>
          <a:prstGeom prst="flowChartMagneticDisk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Database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F5F63C-8C82-CB96-42D1-6DDAF001E2DE}"/>
              </a:ext>
            </a:extLst>
          </p:cNvPr>
          <p:cNvSpPr/>
          <p:nvPr/>
        </p:nvSpPr>
        <p:spPr>
          <a:xfrm>
            <a:off x="5219692" y="4857128"/>
            <a:ext cx="1210733" cy="8255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Semantic search</a:t>
            </a: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EDA9ABA0-F2E0-4E50-4DFB-2C4FAA2A69EF}"/>
              </a:ext>
            </a:extLst>
          </p:cNvPr>
          <p:cNvSpPr/>
          <p:nvPr/>
        </p:nvSpPr>
        <p:spPr>
          <a:xfrm>
            <a:off x="2476499" y="4995333"/>
            <a:ext cx="1858434" cy="68729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Embedding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127632-CD15-B013-775D-6EB5A1DDF5D3}"/>
              </a:ext>
            </a:extLst>
          </p:cNvPr>
          <p:cNvSpPr/>
          <p:nvPr/>
        </p:nvSpPr>
        <p:spPr>
          <a:xfrm>
            <a:off x="6773334" y="4317998"/>
            <a:ext cx="2667000" cy="1591735"/>
          </a:xfrm>
          <a:prstGeom prst="rect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633E65-9DE3-63E9-D0AD-C8363F0B39B6}"/>
              </a:ext>
            </a:extLst>
          </p:cNvPr>
          <p:cNvSpPr/>
          <p:nvPr/>
        </p:nvSpPr>
        <p:spPr>
          <a:xfrm>
            <a:off x="7069666" y="4893730"/>
            <a:ext cx="660401" cy="6921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2D5E6B-1B75-69CE-2D59-9DA928AA94D0}"/>
              </a:ext>
            </a:extLst>
          </p:cNvPr>
          <p:cNvSpPr/>
          <p:nvPr/>
        </p:nvSpPr>
        <p:spPr>
          <a:xfrm>
            <a:off x="7222066" y="5046130"/>
            <a:ext cx="599018" cy="6921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Page</a:t>
            </a:r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891B658-9ACE-CBC4-E800-B71118422A38}"/>
              </a:ext>
            </a:extLst>
          </p:cNvPr>
          <p:cNvSpPr/>
          <p:nvPr/>
        </p:nvSpPr>
        <p:spPr>
          <a:xfrm>
            <a:off x="8013696" y="5113863"/>
            <a:ext cx="397933" cy="431800"/>
          </a:xfrm>
          <a:prstGeom prst="plus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851C04D-0631-C935-6C25-48B479517C9A}"/>
              </a:ext>
            </a:extLst>
          </p:cNvPr>
          <p:cNvSpPr txBox="1">
            <a:spLocks/>
          </p:cNvSpPr>
          <p:nvPr/>
        </p:nvSpPr>
        <p:spPr>
          <a:xfrm>
            <a:off x="7446432" y="4417480"/>
            <a:ext cx="1684867" cy="42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System Query</a:t>
            </a:r>
            <a:endParaRPr lang="en-US" sz="1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C41A4558-77DA-7A5E-E747-0F7D4196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516" y="4881028"/>
            <a:ext cx="914400" cy="914400"/>
          </a:xfrm>
          <a:prstGeom prst="rect">
            <a:avLst/>
          </a:prstGeom>
        </p:spPr>
      </p:pic>
      <p:pic>
        <p:nvPicPr>
          <p:cNvPr id="43" name="Graphic 42" descr="Artificial Intelligence with solid fill">
            <a:extLst>
              <a:ext uri="{FF2B5EF4-FFF2-40B4-BE49-F238E27FC236}">
                <a16:creationId xmlns:a16="http://schemas.microsoft.com/office/drawing/2014/main" id="{CDADF994-D8B6-1BD5-3EF8-1A3BE14B7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7657" y="4666898"/>
            <a:ext cx="1242835" cy="124283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3510F2-0F26-6F88-3030-4FAB5B9DE91C}"/>
              </a:ext>
            </a:extLst>
          </p:cNvPr>
          <p:cNvCxnSpPr/>
          <p:nvPr/>
        </p:nvCxnSpPr>
        <p:spPr>
          <a:xfrm flipV="1">
            <a:off x="10999074" y="3951465"/>
            <a:ext cx="0" cy="689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D315C1-7808-6F33-3102-C0419E920AD5}"/>
              </a:ext>
            </a:extLst>
          </p:cNvPr>
          <p:cNvSpPr txBox="1"/>
          <p:nvPr/>
        </p:nvSpPr>
        <p:spPr>
          <a:xfrm>
            <a:off x="10651059" y="3584027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C56F16-54FD-76B6-595E-77501FCF8B4B}"/>
              </a:ext>
            </a:extLst>
          </p:cNvPr>
          <p:cNvSpPr txBox="1"/>
          <p:nvPr/>
        </p:nvSpPr>
        <p:spPr>
          <a:xfrm>
            <a:off x="10651059" y="5755844"/>
            <a:ext cx="745066" cy="3077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LLM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A2B161-EF29-A15E-9856-865A99919D83}"/>
              </a:ext>
            </a:extLst>
          </p:cNvPr>
          <p:cNvCxnSpPr>
            <a:cxnSpLocks/>
          </p:cNvCxnSpPr>
          <p:nvPr/>
        </p:nvCxnSpPr>
        <p:spPr>
          <a:xfrm>
            <a:off x="1219200" y="1346197"/>
            <a:ext cx="694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27640D-FEBC-F8F3-ADE1-8AFB42FB38C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30967" y="1523998"/>
            <a:ext cx="0" cy="47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0891D14-AB1D-F507-F4AD-D9698DDAAFD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76499" y="1375833"/>
            <a:ext cx="1087967" cy="96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25A2B29-DD8C-8EF2-B2F6-C4EE84514864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2476499" y="1852708"/>
            <a:ext cx="1087967" cy="488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738742-7616-9F0D-AB7F-32A68BB9FF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76499" y="2336800"/>
            <a:ext cx="977901" cy="4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3E09E2-0CE7-65FB-7908-D5D0505112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476499" y="2341077"/>
            <a:ext cx="1087967" cy="701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7E1E867-0137-783C-2453-1B95C89B4B62}"/>
              </a:ext>
            </a:extLst>
          </p:cNvPr>
          <p:cNvCxnSpPr>
            <a:cxnSpLocks/>
          </p:cNvCxnSpPr>
          <p:nvPr/>
        </p:nvCxnSpPr>
        <p:spPr>
          <a:xfrm>
            <a:off x="4851400" y="1346197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F2CBC41-1E69-1A4E-DFD2-00CB836387FF}"/>
              </a:ext>
            </a:extLst>
          </p:cNvPr>
          <p:cNvCxnSpPr>
            <a:cxnSpLocks/>
          </p:cNvCxnSpPr>
          <p:nvPr/>
        </p:nvCxnSpPr>
        <p:spPr>
          <a:xfrm>
            <a:off x="4851400" y="1852705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2C33FF-1D00-6B2F-218A-C2C00C309575}"/>
              </a:ext>
            </a:extLst>
          </p:cNvPr>
          <p:cNvCxnSpPr>
            <a:cxnSpLocks/>
          </p:cNvCxnSpPr>
          <p:nvPr/>
        </p:nvCxnSpPr>
        <p:spPr>
          <a:xfrm>
            <a:off x="4851400" y="2336800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ACD31E-BD25-3350-564C-132412466187}"/>
              </a:ext>
            </a:extLst>
          </p:cNvPr>
          <p:cNvCxnSpPr>
            <a:cxnSpLocks/>
          </p:cNvCxnSpPr>
          <p:nvPr/>
        </p:nvCxnSpPr>
        <p:spPr>
          <a:xfrm>
            <a:off x="4851400" y="3042452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D6EE3E4-0911-BDCD-5B2A-C04A9955DB43}"/>
              </a:ext>
            </a:extLst>
          </p:cNvPr>
          <p:cNvCxnSpPr/>
          <p:nvPr/>
        </p:nvCxnSpPr>
        <p:spPr>
          <a:xfrm>
            <a:off x="5825059" y="3190617"/>
            <a:ext cx="0" cy="610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1B6F26-E6E1-3627-F139-2BACC2CC9FE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583267" y="5338981"/>
            <a:ext cx="893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33A49CF-5F35-065F-3B26-7FDE25AA8A5E}"/>
              </a:ext>
            </a:extLst>
          </p:cNvPr>
          <p:cNvCxnSpPr>
            <a:cxnSpLocks/>
          </p:cNvCxnSpPr>
          <p:nvPr/>
        </p:nvCxnSpPr>
        <p:spPr>
          <a:xfrm>
            <a:off x="4334933" y="5338981"/>
            <a:ext cx="893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2943FE1-3514-3E70-8EC4-F89E6423963C}"/>
              </a:ext>
            </a:extLst>
          </p:cNvPr>
          <p:cNvCxnSpPr>
            <a:stCxn id="35" idx="0"/>
            <a:endCxn id="33" idx="3"/>
          </p:cNvCxnSpPr>
          <p:nvPr/>
        </p:nvCxnSpPr>
        <p:spPr>
          <a:xfrm flipV="1">
            <a:off x="5825059" y="4417480"/>
            <a:ext cx="0" cy="43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19D31648-DC36-9D96-D6CA-EF5184DCFB89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 flipH="1" flipV="1">
            <a:off x="4952997" y="1855698"/>
            <a:ext cx="93136" cy="7746997"/>
          </a:xfrm>
          <a:prstGeom prst="bentConnector4">
            <a:avLst>
              <a:gd name="adj1" fmla="val -563622"/>
              <a:gd name="adj2" fmla="val 999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A0A97BD1-02B2-31E4-AF64-D0BB0E786342}"/>
              </a:ext>
            </a:extLst>
          </p:cNvPr>
          <p:cNvCxnSpPr>
            <a:cxnSpLocks/>
            <a:stCxn id="33" idx="4"/>
            <a:endCxn id="38" idx="0"/>
          </p:cNvCxnSpPr>
          <p:nvPr/>
        </p:nvCxnSpPr>
        <p:spPr>
          <a:xfrm>
            <a:off x="6275908" y="4110566"/>
            <a:ext cx="1123959" cy="7831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6E9B1EB-3CA9-C5E1-34DE-0F0453524E68}"/>
              </a:ext>
            </a:extLst>
          </p:cNvPr>
          <p:cNvCxnSpPr>
            <a:cxnSpLocks/>
          </p:cNvCxnSpPr>
          <p:nvPr/>
        </p:nvCxnSpPr>
        <p:spPr>
          <a:xfrm>
            <a:off x="9440334" y="5338981"/>
            <a:ext cx="9373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2FF0CC4-68DE-3AF3-0BC8-ECCF8DFBEA71}"/>
              </a:ext>
            </a:extLst>
          </p:cNvPr>
          <p:cNvSpPr txBox="1"/>
          <p:nvPr/>
        </p:nvSpPr>
        <p:spPr>
          <a:xfrm>
            <a:off x="1193800" y="1390362"/>
            <a:ext cx="745066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upload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FA9C64-AAA6-C0C4-8D16-21D172EE5ED4}"/>
              </a:ext>
            </a:extLst>
          </p:cNvPr>
          <p:cNvSpPr txBox="1"/>
          <p:nvPr/>
        </p:nvSpPr>
        <p:spPr>
          <a:xfrm>
            <a:off x="1852088" y="1602095"/>
            <a:ext cx="977897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Doc loader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D76FCDE-FE69-1206-3306-49184EB8E4AD}"/>
              </a:ext>
            </a:extLst>
          </p:cNvPr>
          <p:cNvSpPr txBox="1"/>
          <p:nvPr/>
        </p:nvSpPr>
        <p:spPr>
          <a:xfrm>
            <a:off x="2628898" y="2591658"/>
            <a:ext cx="977897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Text splitter</a:t>
            </a:r>
          </a:p>
        </p:txBody>
      </p:sp>
    </p:spTree>
    <p:extLst>
      <p:ext uri="{BB962C8B-B14F-4D97-AF65-F5344CB8AC3E}">
        <p14:creationId xmlns:p14="http://schemas.microsoft.com/office/powerpoint/2010/main" val="100140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1D53-DC10-94A6-ADF0-FEFFE0D76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6761-6D48-8A98-E36E-8E0DC3C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What can we build?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77C0E-9715-673B-4257-47EC8789CF17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D1FA3-18F3-7935-854B-3F35B174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0CF29-C008-63B4-8832-A06082EC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96" y="1639380"/>
            <a:ext cx="2820305" cy="253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0A28C-30F9-745C-1C41-87973A36F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66" y="1639382"/>
            <a:ext cx="2820305" cy="2542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2E676-6FE3-2890-7EBA-C131374F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036" y="1639380"/>
            <a:ext cx="2817734" cy="2537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47FE6-7394-9B4B-0A91-B1BC4CDD4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96" y="4441736"/>
            <a:ext cx="4471304" cy="215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35EC9-49BF-2582-25C2-094F888B5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893" y="4413589"/>
            <a:ext cx="4703170" cy="21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9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7B43-A23D-D2A2-D424-5CB228594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5227-194B-FBD1-94C0-8FE09B61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Alternatives: Llama Index and Haystack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3C387B-54A5-B6F9-9BC3-2051950B5DFF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FD5E467-E00E-7BC9-E9E9-BA011FEB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06847-86A7-0531-4DD9-E4A98DA0A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3" y="1417693"/>
            <a:ext cx="9761871" cy="4665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4DA84-AE34-1298-DBAA-C488849CA0B9}"/>
              </a:ext>
            </a:extLst>
          </p:cNvPr>
          <p:cNvSpPr txBox="1"/>
          <p:nvPr/>
        </p:nvSpPr>
        <p:spPr>
          <a:xfrm>
            <a:off x="338666" y="6162788"/>
            <a:ext cx="5020734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index: </a:t>
            </a:r>
            <a:r>
              <a:rPr lang="en-US" sz="1100" dirty="0" err="1">
                <a:hlinkClick r:id="rId4"/>
              </a:rPr>
              <a:t>LlamaIndex</a:t>
            </a:r>
            <a:r>
              <a:rPr lang="en-US" sz="1100" dirty="0">
                <a:hlinkClick r:id="rId4"/>
              </a:rPr>
              <a:t> - Redefine Document Workflows with AI Agents</a:t>
            </a:r>
            <a:r>
              <a:rPr lang="en-US" sz="1100" dirty="0"/>
              <a:t> </a:t>
            </a:r>
            <a:endParaRPr lang="en-US" sz="11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Haystack: </a:t>
            </a:r>
            <a:r>
              <a:rPr lang="en-US" sz="1200" dirty="0">
                <a:hlinkClick r:id="rId5"/>
              </a:rPr>
              <a:t>Haystack | Haystack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2A503-906F-170A-E4FB-B6197AAFA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088F-B294-1643-DE94-9F328EAA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878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What is Generative AI?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A7FAE5-E1A3-A42B-D4AB-98007A8B013C}"/>
              </a:ext>
            </a:extLst>
          </p:cNvPr>
          <p:cNvCxnSpPr>
            <a:cxnSpLocks/>
          </p:cNvCxnSpPr>
          <p:nvPr/>
        </p:nvCxnSpPr>
        <p:spPr>
          <a:xfrm>
            <a:off x="203200" y="1337733"/>
            <a:ext cx="11472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98AB88-8041-A772-5C7D-0B981A8A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" y="1890958"/>
            <a:ext cx="5284052" cy="37647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D6D865-CE0E-860C-D78F-97A1D1FAF21B}"/>
              </a:ext>
            </a:extLst>
          </p:cNvPr>
          <p:cNvSpPr txBox="1">
            <a:spLocks/>
          </p:cNvSpPr>
          <p:nvPr/>
        </p:nvSpPr>
        <p:spPr>
          <a:xfrm>
            <a:off x="6570125" y="1769543"/>
            <a:ext cx="5173133" cy="606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Definition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A73C05-55EC-8195-695C-6A2898B08D47}"/>
              </a:ext>
            </a:extLst>
          </p:cNvPr>
          <p:cNvSpPr txBox="1">
            <a:spLocks/>
          </p:cNvSpPr>
          <p:nvPr/>
        </p:nvSpPr>
        <p:spPr>
          <a:xfrm>
            <a:off x="6570125" y="2472277"/>
            <a:ext cx="5173133" cy="235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GenAI is a type of artificial intelligence that creates new content like text, image, or code by learning the patterns from existing data, mimicking human creativity.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0D9AB-FA42-C15F-EBEB-6FB67A5E10DF}"/>
              </a:ext>
            </a:extLst>
          </p:cNvPr>
          <p:cNvCxnSpPr/>
          <p:nvPr/>
        </p:nvCxnSpPr>
        <p:spPr>
          <a:xfrm>
            <a:off x="6671725" y="2384958"/>
            <a:ext cx="19896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305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E8E7-BBAF-5695-324F-BF158BF5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57BF-634F-C028-FE36-29AB8954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</a:t>
            </a:r>
            <a:endParaRPr lang="en-US" sz="28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68D24-294E-64AC-B9DF-1DBC7A5F19A1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6F74F0-7545-6FD8-67EF-22BF8E62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55D4E3A-47E9-3E16-3A83-275EAC1F55FF}"/>
              </a:ext>
            </a:extLst>
          </p:cNvPr>
          <p:cNvSpPr/>
          <p:nvPr/>
        </p:nvSpPr>
        <p:spPr>
          <a:xfrm>
            <a:off x="4453467" y="3188227"/>
            <a:ext cx="1854200" cy="126153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LangChain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54A66-C010-A3ED-E52F-FDC95BD77A1F}"/>
              </a:ext>
            </a:extLst>
          </p:cNvPr>
          <p:cNvSpPr/>
          <p:nvPr/>
        </p:nvSpPr>
        <p:spPr>
          <a:xfrm>
            <a:off x="6908798" y="2128240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1.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6E0A2-E5A7-6A3F-DB91-C19E1130BD00}"/>
              </a:ext>
            </a:extLst>
          </p:cNvPr>
          <p:cNvSpPr/>
          <p:nvPr/>
        </p:nvSpPr>
        <p:spPr>
          <a:xfrm>
            <a:off x="7679266" y="3578801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2. Prompts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DDF47-BC2D-2B6D-FE7C-EE5DC22B5EB9}"/>
              </a:ext>
            </a:extLst>
          </p:cNvPr>
          <p:cNvSpPr/>
          <p:nvPr/>
        </p:nvSpPr>
        <p:spPr>
          <a:xfrm>
            <a:off x="6908799" y="5262028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3. Chains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185A8-1C8B-4017-BB43-A3E5D31BA5BF}"/>
              </a:ext>
            </a:extLst>
          </p:cNvPr>
          <p:cNvSpPr/>
          <p:nvPr/>
        </p:nvSpPr>
        <p:spPr>
          <a:xfrm>
            <a:off x="1917699" y="1981942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4.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5B7C5D-FE24-71DD-39D7-D6682BA25CB9}"/>
              </a:ext>
            </a:extLst>
          </p:cNvPr>
          <p:cNvSpPr/>
          <p:nvPr/>
        </p:nvSpPr>
        <p:spPr>
          <a:xfrm>
            <a:off x="1515531" y="3609733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5. Indexes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F4AD4-442E-7ECC-EC1A-0B3FA8C6EC5A}"/>
              </a:ext>
            </a:extLst>
          </p:cNvPr>
          <p:cNvSpPr/>
          <p:nvPr/>
        </p:nvSpPr>
        <p:spPr>
          <a:xfrm>
            <a:off x="2353732" y="5131747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6. Agents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BF34D-7302-FA77-9284-1D8440663F07}"/>
              </a:ext>
            </a:extLst>
          </p:cNvPr>
          <p:cNvCxnSpPr>
            <a:cxnSpLocks/>
          </p:cNvCxnSpPr>
          <p:nvPr/>
        </p:nvCxnSpPr>
        <p:spPr>
          <a:xfrm flipV="1">
            <a:off x="5833533" y="2306567"/>
            <a:ext cx="1007534" cy="944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2B6EB-E15E-9FF8-F5A0-D584111E90E7}"/>
              </a:ext>
            </a:extLst>
          </p:cNvPr>
          <p:cNvCxnSpPr>
            <a:cxnSpLocks/>
            <a:stCxn id="3" idx="6"/>
            <a:endCxn id="7" idx="1"/>
          </p:cNvCxnSpPr>
          <p:nvPr/>
        </p:nvCxnSpPr>
        <p:spPr>
          <a:xfrm flipV="1">
            <a:off x="6307667" y="3757129"/>
            <a:ext cx="1371599" cy="61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C2BFCA-7C1A-CD04-183C-1A43944DF476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036126" y="4265013"/>
            <a:ext cx="1253675" cy="933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BB9F6-5ECA-FE4C-1391-438FD337856D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539068" y="4265013"/>
            <a:ext cx="1185940" cy="81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1CD4E0-B648-BE15-D239-C621FA956BFD}"/>
              </a:ext>
            </a:extLst>
          </p:cNvPr>
          <p:cNvCxnSpPr>
            <a:cxnSpLocks/>
            <a:stCxn id="3" idx="2"/>
            <a:endCxn id="10" idx="3"/>
          </p:cNvCxnSpPr>
          <p:nvPr/>
        </p:nvCxnSpPr>
        <p:spPr>
          <a:xfrm flipH="1" flipV="1">
            <a:off x="2836332" y="3788061"/>
            <a:ext cx="1617135" cy="30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8B6580-52C9-6D55-2699-D88A2BC21695}"/>
              </a:ext>
            </a:extLst>
          </p:cNvPr>
          <p:cNvCxnSpPr>
            <a:cxnSpLocks/>
          </p:cNvCxnSpPr>
          <p:nvPr/>
        </p:nvCxnSpPr>
        <p:spPr>
          <a:xfrm flipH="1" flipV="1">
            <a:off x="3352801" y="2218449"/>
            <a:ext cx="1608666" cy="986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7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0BF2-A0FA-662B-2DDC-365D58D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547B-340C-2016-CC80-954FE0E8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Components-Models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8C920-C6B0-37F4-2ED5-D363B95BD922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DE47D-7688-D605-87A2-6592E67A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04F4F-8734-EE00-3F2E-D903CECE9C08}"/>
              </a:ext>
            </a:extLst>
          </p:cNvPr>
          <p:cNvSpPr txBox="1"/>
          <p:nvPr/>
        </p:nvSpPr>
        <p:spPr>
          <a:xfrm>
            <a:off x="452966" y="1682221"/>
            <a:ext cx="10739966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LangChain, “models” are the core interface through which you interact with AI models.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696A8-005C-0EFC-64E3-B901A947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5" y="2898102"/>
            <a:ext cx="4717177" cy="2856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B286C-C10E-12F9-D044-57AB709E3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832628"/>
            <a:ext cx="4588934" cy="3760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60B2A-92CA-44EB-2F94-CB33B85BF67B}"/>
              </a:ext>
            </a:extLst>
          </p:cNvPr>
          <p:cNvSpPr txBox="1"/>
          <p:nvPr/>
        </p:nvSpPr>
        <p:spPr>
          <a:xfrm>
            <a:off x="605365" y="2494019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OpenAI: gpt-4o-mini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1DA8-DBD0-1395-E7CC-5C960383891F}"/>
              </a:ext>
            </a:extLst>
          </p:cNvPr>
          <p:cNvSpPr txBox="1"/>
          <p:nvPr/>
        </p:nvSpPr>
        <p:spPr>
          <a:xfrm>
            <a:off x="6030537" y="2494019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Claude: sonnet</a:t>
            </a:r>
          </a:p>
        </p:txBody>
      </p:sp>
    </p:spTree>
    <p:extLst>
      <p:ext uri="{BB962C8B-B14F-4D97-AF65-F5344CB8AC3E}">
        <p14:creationId xmlns:p14="http://schemas.microsoft.com/office/powerpoint/2010/main" val="171127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6073A-6086-6458-3514-8BEDB968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6E37-AD4A-5C03-4C27-5D1D143B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Components-Models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30328D-4AC0-2792-EBD9-CCE20E459AC5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98553-88F8-D345-006F-F88E6560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997967-3E8B-AEE2-DEA8-53FA18804790}"/>
              </a:ext>
            </a:extLst>
          </p:cNvPr>
          <p:cNvSpPr txBox="1"/>
          <p:nvPr/>
        </p:nvSpPr>
        <p:spPr>
          <a:xfrm>
            <a:off x="436032" y="1509977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LangChain: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D291A-6DFC-D27C-50EF-69368AE1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2562423"/>
            <a:ext cx="5158702" cy="270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D1B2E-3BF5-1E15-A681-BEA5D07EC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2423"/>
            <a:ext cx="5875445" cy="270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D31CEC-86E0-FDE0-4BB9-2D4B635758C1}"/>
              </a:ext>
            </a:extLst>
          </p:cNvPr>
          <p:cNvSpPr txBox="1"/>
          <p:nvPr/>
        </p:nvSpPr>
        <p:spPr>
          <a:xfrm>
            <a:off x="436032" y="2048659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OpenAI: gpt-4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417A3-CE3F-1EAA-CEAE-4B0A48F8CF82}"/>
              </a:ext>
            </a:extLst>
          </p:cNvPr>
          <p:cNvSpPr txBox="1"/>
          <p:nvPr/>
        </p:nvSpPr>
        <p:spPr>
          <a:xfrm>
            <a:off x="6030537" y="2125288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Claude: claude-3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A8D70-40A6-6164-407B-4319905742D8}"/>
              </a:ext>
            </a:extLst>
          </p:cNvPr>
          <p:cNvSpPr txBox="1"/>
          <p:nvPr/>
        </p:nvSpPr>
        <p:spPr>
          <a:xfrm>
            <a:off x="499533" y="5856892"/>
            <a:ext cx="502073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sz="1600" dirty="0">
                <a:hlinkClick r:id="rId5"/>
              </a:rPr>
              <a:t>Chat models - Docs by LangChain</a:t>
            </a:r>
            <a:r>
              <a:rPr lang="en-US" sz="1600" dirty="0"/>
              <a:t> 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0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B194B-538D-2513-16E6-6B445D86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5402-8394-F915-7392-DED71DC4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Components-Prompts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17E885-135D-8D80-A7F8-FA03B908CEF0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7D47-238A-4202-B14A-6BEE49EF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01ABF-8543-8CF1-9140-2FEE0693129F}"/>
              </a:ext>
            </a:extLst>
          </p:cNvPr>
          <p:cNvSpPr txBox="1"/>
          <p:nvPr/>
        </p:nvSpPr>
        <p:spPr>
          <a:xfrm>
            <a:off x="452966" y="1567898"/>
            <a:ext cx="10739966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prompt is a structured template that defines how input is given to an LLM to generate accurate and meaningful responses.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4127B-D44E-5C4D-B3E1-761A0EDD4D89}"/>
              </a:ext>
            </a:extLst>
          </p:cNvPr>
          <p:cNvSpPr txBox="1"/>
          <p:nvPr/>
        </p:nvSpPr>
        <p:spPr>
          <a:xfrm>
            <a:off x="452966" y="2324742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Dynamic and Reusable 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4AFC6-D686-9100-D9DA-0E6BF145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9" y="2731030"/>
            <a:ext cx="6890808" cy="1239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4FCFF-068D-FB76-0CEE-1EC0EB447394}"/>
              </a:ext>
            </a:extLst>
          </p:cNvPr>
          <p:cNvSpPr txBox="1"/>
          <p:nvPr/>
        </p:nvSpPr>
        <p:spPr>
          <a:xfrm>
            <a:off x="452966" y="4210761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Role-Based prompt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DD1A7-227C-2FB1-368E-0DC98F38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8" y="4586510"/>
            <a:ext cx="6890807" cy="15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3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7F2B-0E0A-1182-5A94-5D85DE6B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EDE9-1E14-8CB0-6ED7-E26B3136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Components-Prompts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832D3D-BEED-5850-F472-C27F4DA808EA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93F6B-6033-AAC6-3F8A-8C9A1552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649C9-1306-4E39-3FDE-2C6517D5CE74}"/>
              </a:ext>
            </a:extLst>
          </p:cNvPr>
          <p:cNvSpPr txBox="1"/>
          <p:nvPr/>
        </p:nvSpPr>
        <p:spPr>
          <a:xfrm>
            <a:off x="452966" y="1494920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Few short prompting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EA70C-9014-01FA-A5EA-F15BF8A4A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900205"/>
            <a:ext cx="5693011" cy="83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5AAF4-48DC-1AA0-8491-EA771DB9B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" y="2896819"/>
            <a:ext cx="2481671" cy="78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8B4EE-4B70-2D0A-C218-CB3C333CF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3" y="3840547"/>
            <a:ext cx="5486399" cy="1559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053CC4-16D7-C5F9-FC6C-93691CBF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944" y="2955396"/>
            <a:ext cx="5858933" cy="2011572"/>
          </a:xfrm>
          <a:prstGeom prst="rect">
            <a:avLst/>
          </a:prstGeom>
        </p:spPr>
      </p:pic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264AD875-E0A2-D17D-DB24-94A36450B734}"/>
              </a:ext>
            </a:extLst>
          </p:cNvPr>
          <p:cNvSpPr/>
          <p:nvPr/>
        </p:nvSpPr>
        <p:spPr>
          <a:xfrm rot="21216863">
            <a:off x="5134211" y="5374468"/>
            <a:ext cx="2663590" cy="981798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8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6F394-4B14-6593-190E-49B8D512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8E55-A86E-1A25-8A45-52555F48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Components-Chain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4411B4-689A-FA48-F41F-020005DB7778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95611C-DF53-2FD0-322A-F0CC7703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56C6C-03FA-0794-D274-B16643D77016}"/>
              </a:ext>
            </a:extLst>
          </p:cNvPr>
          <p:cNvSpPr txBox="1"/>
          <p:nvPr/>
        </p:nvSpPr>
        <p:spPr>
          <a:xfrm>
            <a:off x="452966" y="1494920"/>
            <a:ext cx="11485034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chain is a sequence of connected steps that combine prompts, models, and tools to produce a complete AI workflow.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0E2CD-71D4-B487-234F-6811981163DA}"/>
              </a:ext>
            </a:extLst>
          </p:cNvPr>
          <p:cNvSpPr txBox="1"/>
          <p:nvPr/>
        </p:nvSpPr>
        <p:spPr>
          <a:xfrm>
            <a:off x="452966" y="2169145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0DD9DA-C383-1361-EEFF-689F8BD28962}"/>
              </a:ext>
            </a:extLst>
          </p:cNvPr>
          <p:cNvSpPr txBox="1"/>
          <p:nvPr/>
        </p:nvSpPr>
        <p:spPr>
          <a:xfrm>
            <a:off x="452966" y="2544760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English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2365D-2260-3867-1155-36CFA11B1632}"/>
              </a:ext>
            </a:extLst>
          </p:cNvPr>
          <p:cNvSpPr txBox="1"/>
          <p:nvPr/>
        </p:nvSpPr>
        <p:spPr>
          <a:xfrm>
            <a:off x="4770966" y="2557933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summary in Nepali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2FA63-3B78-A589-4792-A3045CE12A03}"/>
              </a:ext>
            </a:extLst>
          </p:cNvPr>
          <p:cNvSpPr/>
          <p:nvPr/>
        </p:nvSpPr>
        <p:spPr>
          <a:xfrm>
            <a:off x="571499" y="3099535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325BC-7D41-0D99-A030-7985936C2E30}"/>
              </a:ext>
            </a:extLst>
          </p:cNvPr>
          <p:cNvSpPr/>
          <p:nvPr/>
        </p:nvSpPr>
        <p:spPr>
          <a:xfrm>
            <a:off x="2882899" y="3099534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7B3DE-D134-3431-0C3D-241DD2AD03E1}"/>
              </a:ext>
            </a:extLst>
          </p:cNvPr>
          <p:cNvSpPr/>
          <p:nvPr/>
        </p:nvSpPr>
        <p:spPr>
          <a:xfrm>
            <a:off x="4924625" y="3099534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translated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ED50AA-64A8-2E07-36D4-B9B50A05E3D7}"/>
              </a:ext>
            </a:extLst>
          </p:cNvPr>
          <p:cNvSpPr/>
          <p:nvPr/>
        </p:nvSpPr>
        <p:spPr>
          <a:xfrm>
            <a:off x="6921499" y="3099533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B1AD43-1373-A973-A94A-2260DC5E8E05}"/>
              </a:ext>
            </a:extLst>
          </p:cNvPr>
          <p:cNvSpPr/>
          <p:nvPr/>
        </p:nvSpPr>
        <p:spPr>
          <a:xfrm>
            <a:off x="8910458" y="3099532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summarized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016882-2192-2B84-5123-F99A052530E8}"/>
              </a:ext>
            </a:extLst>
          </p:cNvPr>
          <p:cNvCxnSpPr/>
          <p:nvPr/>
        </p:nvCxnSpPr>
        <p:spPr>
          <a:xfrm>
            <a:off x="2006600" y="3277859"/>
            <a:ext cx="660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166B96-75E3-C4EA-3B32-40CE2ED54E72}"/>
              </a:ext>
            </a:extLst>
          </p:cNvPr>
          <p:cNvCxnSpPr/>
          <p:nvPr/>
        </p:nvCxnSpPr>
        <p:spPr>
          <a:xfrm>
            <a:off x="4220634" y="3277859"/>
            <a:ext cx="660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664D3-F9F0-9989-0559-8E0718D41545}"/>
              </a:ext>
            </a:extLst>
          </p:cNvPr>
          <p:cNvCxnSpPr>
            <a:cxnSpLocks/>
          </p:cNvCxnSpPr>
          <p:nvPr/>
        </p:nvCxnSpPr>
        <p:spPr>
          <a:xfrm>
            <a:off x="6316134" y="3277859"/>
            <a:ext cx="507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373236-D274-304B-259D-F89CCCAD1A85}"/>
              </a:ext>
            </a:extLst>
          </p:cNvPr>
          <p:cNvCxnSpPr>
            <a:cxnSpLocks/>
          </p:cNvCxnSpPr>
          <p:nvPr/>
        </p:nvCxnSpPr>
        <p:spPr>
          <a:xfrm>
            <a:off x="8311288" y="3277859"/>
            <a:ext cx="507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6FC5CB-E86A-727A-B1A8-89CBFEB24A73}"/>
              </a:ext>
            </a:extLst>
          </p:cNvPr>
          <p:cNvSpPr txBox="1"/>
          <p:nvPr/>
        </p:nvSpPr>
        <p:spPr>
          <a:xfrm>
            <a:off x="541238" y="3896252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2: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5D2F28-0182-4E28-B02E-B14D2EFE1628}"/>
              </a:ext>
            </a:extLst>
          </p:cNvPr>
          <p:cNvSpPr/>
          <p:nvPr/>
        </p:nvSpPr>
        <p:spPr>
          <a:xfrm>
            <a:off x="685799" y="4911942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input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2F9381-F9EC-D892-2965-45C6C5946346}"/>
              </a:ext>
            </a:extLst>
          </p:cNvPr>
          <p:cNvSpPr/>
          <p:nvPr/>
        </p:nvSpPr>
        <p:spPr>
          <a:xfrm>
            <a:off x="2899833" y="4356443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CA1F24-9F60-76B9-EF65-276F1E1D5095}"/>
              </a:ext>
            </a:extLst>
          </p:cNvPr>
          <p:cNvSpPr/>
          <p:nvPr/>
        </p:nvSpPr>
        <p:spPr>
          <a:xfrm>
            <a:off x="2899832" y="5376282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1A7378-F6C0-20BB-1462-A652EFAED63B}"/>
              </a:ext>
            </a:extLst>
          </p:cNvPr>
          <p:cNvSpPr/>
          <p:nvPr/>
        </p:nvSpPr>
        <p:spPr>
          <a:xfrm>
            <a:off x="4550834" y="4813643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E99A18-61D1-85D1-F82A-0425979572B2}"/>
              </a:ext>
            </a:extLst>
          </p:cNvPr>
          <p:cNvSpPr/>
          <p:nvPr/>
        </p:nvSpPr>
        <p:spPr>
          <a:xfrm>
            <a:off x="6489699" y="4810272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E0F14D-7099-AB9A-46F0-CCF0BEE7ABF6}"/>
              </a:ext>
            </a:extLst>
          </p:cNvPr>
          <p:cNvSpPr/>
          <p:nvPr/>
        </p:nvSpPr>
        <p:spPr>
          <a:xfrm>
            <a:off x="8565287" y="4804058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Final report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620197C-C73D-5586-F8E9-365C5CA6CE92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006600" y="4534771"/>
            <a:ext cx="893233" cy="5554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911A0A2-DA7A-2FA7-606B-7999973F7DDF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>
            <a:off x="2006600" y="5090270"/>
            <a:ext cx="893232" cy="4643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8DDAAF9-9638-2A20-A9A5-7D0C2B4247A3}"/>
              </a:ext>
            </a:extLst>
          </p:cNvPr>
          <p:cNvCxnSpPr>
            <a:stCxn id="31" idx="3"/>
            <a:endCxn id="33" idx="0"/>
          </p:cNvCxnSpPr>
          <p:nvPr/>
        </p:nvCxnSpPr>
        <p:spPr>
          <a:xfrm>
            <a:off x="4220634" y="4534771"/>
            <a:ext cx="990601" cy="2788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583D49E-1ECD-414E-F172-8C1FDBA39B57}"/>
              </a:ext>
            </a:extLst>
          </p:cNvPr>
          <p:cNvCxnSpPr>
            <a:stCxn id="32" idx="3"/>
            <a:endCxn id="33" idx="2"/>
          </p:cNvCxnSpPr>
          <p:nvPr/>
        </p:nvCxnSpPr>
        <p:spPr>
          <a:xfrm flipV="1">
            <a:off x="4220633" y="5170298"/>
            <a:ext cx="990602" cy="3843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BFBCF8-77D2-4BBF-3EA3-36829D64B373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5871635" y="4988600"/>
            <a:ext cx="618064" cy="3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F5AAA7-E99E-1220-0789-4588FC0B56DA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 flipV="1">
            <a:off x="7810500" y="4982386"/>
            <a:ext cx="754787" cy="6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73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CC814-17EC-3BF5-ADC9-0A2E60354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64DA-AE1F-3E96-6E21-A2AC3844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Components-Chain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BDCD6D-51B9-022A-D5AB-04597C535C1A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2C858-0D4C-2AE9-709F-EE93AE97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39623-15F2-A040-ABDC-4AEE76A135FB}"/>
              </a:ext>
            </a:extLst>
          </p:cNvPr>
          <p:cNvSpPr txBox="1"/>
          <p:nvPr/>
        </p:nvSpPr>
        <p:spPr>
          <a:xfrm>
            <a:off x="402166" y="1515910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3: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3AA80-8FBD-70BB-C8FB-9C5DC55EB44E}"/>
              </a:ext>
            </a:extLst>
          </p:cNvPr>
          <p:cNvSpPr txBox="1"/>
          <p:nvPr/>
        </p:nvSpPr>
        <p:spPr>
          <a:xfrm>
            <a:off x="402166" y="1863363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Agents: Customer feedback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F5BB7D-AB0B-667F-E10A-6886A5DDADD7}"/>
              </a:ext>
            </a:extLst>
          </p:cNvPr>
          <p:cNvSpPr/>
          <p:nvPr/>
        </p:nvSpPr>
        <p:spPr>
          <a:xfrm>
            <a:off x="2683226" y="3530670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LLM-1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1AEEE-80FF-E698-8AEF-24F5485ACA77}"/>
              </a:ext>
            </a:extLst>
          </p:cNvPr>
          <p:cNvSpPr/>
          <p:nvPr/>
        </p:nvSpPr>
        <p:spPr>
          <a:xfrm>
            <a:off x="4897260" y="2975171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Good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98B286-ED42-3DB0-4194-E1086179973E}"/>
              </a:ext>
            </a:extLst>
          </p:cNvPr>
          <p:cNvSpPr/>
          <p:nvPr/>
        </p:nvSpPr>
        <p:spPr>
          <a:xfrm>
            <a:off x="4897259" y="3995010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Bad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0909612-FD9A-2E50-2059-DC2AC3A2BAB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004027" y="3153499"/>
            <a:ext cx="893233" cy="5554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77BC11B-0DD0-39A6-6F6F-117A1783652C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4004027" y="3708998"/>
            <a:ext cx="893232" cy="4643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3CB9EE-5E98-E3DA-98D5-FA3AF0308E05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218060" y="3153498"/>
            <a:ext cx="9482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76F90DC-70A3-2228-EE20-799442665C1F}"/>
              </a:ext>
            </a:extLst>
          </p:cNvPr>
          <p:cNvSpPr/>
          <p:nvPr/>
        </p:nvSpPr>
        <p:spPr>
          <a:xfrm>
            <a:off x="702024" y="3530669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Input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5C74ED-39BB-89D6-4DDD-01F28B3F31C5}"/>
              </a:ext>
            </a:extLst>
          </p:cNvPr>
          <p:cNvCxnSpPr>
            <a:stCxn id="42" idx="3"/>
            <a:endCxn id="18" idx="1"/>
          </p:cNvCxnSpPr>
          <p:nvPr/>
        </p:nvCxnSpPr>
        <p:spPr>
          <a:xfrm>
            <a:off x="2022825" y="3708997"/>
            <a:ext cx="66040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2CC46E3-B62F-7245-A6BB-11352B19BDA2}"/>
              </a:ext>
            </a:extLst>
          </p:cNvPr>
          <p:cNvSpPr/>
          <p:nvPr/>
        </p:nvSpPr>
        <p:spPr>
          <a:xfrm>
            <a:off x="7166325" y="2975171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54AA8E-6693-738F-D013-0F99C296383A}"/>
              </a:ext>
            </a:extLst>
          </p:cNvPr>
          <p:cNvSpPr/>
          <p:nvPr/>
        </p:nvSpPr>
        <p:spPr>
          <a:xfrm>
            <a:off x="7191727" y="3995009"/>
            <a:ext cx="1320801" cy="356655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Reply email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4E7CA8-8A9E-81A1-A025-3296A7727CFA}"/>
              </a:ext>
            </a:extLst>
          </p:cNvPr>
          <p:cNvCxnSpPr>
            <a:cxnSpLocks/>
          </p:cNvCxnSpPr>
          <p:nvPr/>
        </p:nvCxnSpPr>
        <p:spPr>
          <a:xfrm>
            <a:off x="6218060" y="4173336"/>
            <a:ext cx="9482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B5D6037-7369-F7A0-1618-4D6D87CC44AB}"/>
              </a:ext>
            </a:extLst>
          </p:cNvPr>
          <p:cNvSpPr txBox="1"/>
          <p:nvPr/>
        </p:nvSpPr>
        <p:spPr>
          <a:xfrm>
            <a:off x="831376" y="3112002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407498-28BB-A0D0-5453-85C932632436}"/>
              </a:ext>
            </a:extLst>
          </p:cNvPr>
          <p:cNvSpPr txBox="1"/>
          <p:nvPr/>
        </p:nvSpPr>
        <p:spPr>
          <a:xfrm>
            <a:off x="4454169" y="4914204"/>
            <a:ext cx="359112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Chain</a:t>
            </a:r>
          </a:p>
        </p:txBody>
      </p:sp>
    </p:spTree>
    <p:extLst>
      <p:ext uri="{BB962C8B-B14F-4D97-AF65-F5344CB8AC3E}">
        <p14:creationId xmlns:p14="http://schemas.microsoft.com/office/powerpoint/2010/main" val="193811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A6C4-13C7-A9CB-1A43-E238A164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B1F8-63F1-2BCE-5811-C790EF64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Components-Indexes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D57CC-930E-A327-CC4A-3AD77A2E6A3A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8F54636-5DBC-1567-F32E-D44FB146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88097-CFEA-F74E-5256-71DC4E412282}"/>
              </a:ext>
            </a:extLst>
          </p:cNvPr>
          <p:cNvSpPr txBox="1"/>
          <p:nvPr/>
        </p:nvSpPr>
        <p:spPr>
          <a:xfrm>
            <a:off x="452966" y="1573770"/>
            <a:ext cx="1148503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connect our application to external knowledge such as PDFs, websites and databases.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6E94C-1EE8-F2F3-9BBF-5BCE77A3042F}"/>
              </a:ext>
            </a:extLst>
          </p:cNvPr>
          <p:cNvSpPr txBox="1"/>
          <p:nvPr/>
        </p:nvSpPr>
        <p:spPr>
          <a:xfrm>
            <a:off x="452966" y="2073714"/>
            <a:ext cx="3591124" cy="18933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includes: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 loader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splitter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store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5D1D1-CF00-A8F2-8482-E6D0E4BC59C5}"/>
              </a:ext>
            </a:extLst>
          </p:cNvPr>
          <p:cNvSpPr txBox="1"/>
          <p:nvPr/>
        </p:nvSpPr>
        <p:spPr>
          <a:xfrm>
            <a:off x="4044090" y="2964809"/>
            <a:ext cx="4466167" cy="1524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 policy of XYZ?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Admission policy of XYZ college?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Scholarship rules of XYZ university?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municipality emergency numbers?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57502-117B-11E0-614C-B06D5C8931B7}"/>
              </a:ext>
            </a:extLst>
          </p:cNvPr>
          <p:cNvSpPr txBox="1"/>
          <p:nvPr/>
        </p:nvSpPr>
        <p:spPr>
          <a:xfrm>
            <a:off x="534656" y="5012035"/>
            <a:ext cx="1148503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“LLMs need external knowledge because real-world questions are local, private, and constantly changing.”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0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8D862-C331-BB66-180B-EF7EAB64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937E-6256-3DE7-0015-5CF849A8B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LangChain Components- Memory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828C29-3AF0-07E1-4397-9E800ADC5F5D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AC04B-0FD9-9C05-F575-8E9FD04F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7276B5-71DC-8709-3988-C6EEDEA957B6}"/>
              </a:ext>
            </a:extLst>
          </p:cNvPr>
          <p:cNvSpPr txBox="1"/>
          <p:nvPr/>
        </p:nvSpPr>
        <p:spPr>
          <a:xfrm>
            <a:off x="452966" y="1573770"/>
            <a:ext cx="1148503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API calls are stateless.</a:t>
            </a:r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1194CEBB-87A1-AFF7-587F-B02F4CCE0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9925" y="1914476"/>
            <a:ext cx="1120076" cy="92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97092-1FB9-DF59-7106-4B3BCCFCF9AC}"/>
              </a:ext>
            </a:extLst>
          </p:cNvPr>
          <p:cNvSpPr txBox="1"/>
          <p:nvPr/>
        </p:nvSpPr>
        <p:spPr>
          <a:xfrm>
            <a:off x="897467" y="2194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is KP Oli?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84F25-601E-0772-A361-78E1787B6BF5}"/>
              </a:ext>
            </a:extLst>
          </p:cNvPr>
          <p:cNvSpPr txBox="1"/>
          <p:nvPr/>
        </p:nvSpPr>
        <p:spPr>
          <a:xfrm>
            <a:off x="4096629" y="2827867"/>
            <a:ext cx="8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LLM-API</a:t>
            </a:r>
          </a:p>
        </p:txBody>
      </p:sp>
      <p:pic>
        <p:nvPicPr>
          <p:cNvPr id="8" name="Graphic 7" descr="Artificial Intelligence with solid fill">
            <a:extLst>
              <a:ext uri="{FF2B5EF4-FFF2-40B4-BE49-F238E27FC236}">
                <a16:creationId xmlns:a16="http://schemas.microsoft.com/office/drawing/2014/main" id="{CC38BF89-D608-D6C8-26E8-6B2F3E348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9925" y="3289886"/>
            <a:ext cx="1120076" cy="929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3FAF2-5EF0-750B-05A1-B9D30C2EB924}"/>
              </a:ext>
            </a:extLst>
          </p:cNvPr>
          <p:cNvSpPr txBox="1"/>
          <p:nvPr/>
        </p:nvSpPr>
        <p:spPr>
          <a:xfrm>
            <a:off x="897467" y="35698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old is he?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42116-A3AD-EA69-3B6E-D43A05DAB725}"/>
              </a:ext>
            </a:extLst>
          </p:cNvPr>
          <p:cNvSpPr txBox="1"/>
          <p:nvPr/>
        </p:nvSpPr>
        <p:spPr>
          <a:xfrm>
            <a:off x="4096629" y="4203277"/>
            <a:ext cx="8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LLM-API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1A283-56FA-5F38-3C6D-464C4B6BDD3C}"/>
              </a:ext>
            </a:extLst>
          </p:cNvPr>
          <p:cNvSpPr txBox="1"/>
          <p:nvPr/>
        </p:nvSpPr>
        <p:spPr>
          <a:xfrm>
            <a:off x="6197600" y="2075079"/>
            <a:ext cx="509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 Oli is a Nepali politician and former prime minister of Nepal.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D9A54-496B-DA16-2991-91C5E3C22772}"/>
              </a:ext>
            </a:extLst>
          </p:cNvPr>
          <p:cNvSpPr txBox="1"/>
          <p:nvPr/>
        </p:nvSpPr>
        <p:spPr>
          <a:xfrm>
            <a:off x="6197600" y="3292879"/>
            <a:ext cx="5096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an AI. I don’t have access to personal data about individual s unless it has been shared with me.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928DF2-8CC8-4E30-CF1D-18D69D266D37}"/>
              </a:ext>
            </a:extLst>
          </p:cNvPr>
          <p:cNvCxnSpPr>
            <a:stCxn id="6" idx="3"/>
          </p:cNvCxnSpPr>
          <p:nvPr/>
        </p:nvCxnSpPr>
        <p:spPr>
          <a:xfrm>
            <a:off x="2726267" y="2379134"/>
            <a:ext cx="1233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60075D-E650-F979-2386-E010D8D23FD1}"/>
              </a:ext>
            </a:extLst>
          </p:cNvPr>
          <p:cNvCxnSpPr/>
          <p:nvPr/>
        </p:nvCxnSpPr>
        <p:spPr>
          <a:xfrm>
            <a:off x="2726267" y="3754544"/>
            <a:ext cx="1233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6090E5-A360-A90F-7383-0C64E1DE2D44}"/>
              </a:ext>
            </a:extLst>
          </p:cNvPr>
          <p:cNvCxnSpPr/>
          <p:nvPr/>
        </p:nvCxnSpPr>
        <p:spPr>
          <a:xfrm>
            <a:off x="5080001" y="2394468"/>
            <a:ext cx="1015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B5BB5-3CCE-2352-4019-D5A5E775677A}"/>
              </a:ext>
            </a:extLst>
          </p:cNvPr>
          <p:cNvCxnSpPr/>
          <p:nvPr/>
        </p:nvCxnSpPr>
        <p:spPr>
          <a:xfrm>
            <a:off x="4995334" y="3754544"/>
            <a:ext cx="10159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DF4294-8CFE-57F2-5E29-69FE485883B1}"/>
              </a:ext>
            </a:extLst>
          </p:cNvPr>
          <p:cNvSpPr txBox="1"/>
          <p:nvPr/>
        </p:nvSpPr>
        <p:spPr>
          <a:xfrm>
            <a:off x="808566" y="4914899"/>
            <a:ext cx="11286068" cy="11546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ConversationBufferMemory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Stores a transcript of recent messages. Great for short chats can grow large quickly.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conversationBufferWindowMemory: Only keeps that last N interactions to avoid excessive token usage.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Summarizer-Based Memory: Periodically summarizes older chat segments to keep a condensed memory footprint.</a:t>
            </a:r>
          </a:p>
        </p:txBody>
      </p:sp>
    </p:spTree>
    <p:extLst>
      <p:ext uri="{BB962C8B-B14F-4D97-AF65-F5344CB8AC3E}">
        <p14:creationId xmlns:p14="http://schemas.microsoft.com/office/powerpoint/2010/main" val="209614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CFD52-A347-3AE5-7646-63AE430B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C665-F1AE-70CC-D4C0-DA7A561B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What are models?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7096A6-2E4A-DA63-AC7A-BA3BC0840760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576108B-F140-26B5-83E5-B6ACB02E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8DEB3-4DB8-DDCF-4BF7-F6F16DB5EE94}"/>
              </a:ext>
            </a:extLst>
          </p:cNvPr>
          <p:cNvSpPr txBox="1"/>
          <p:nvPr/>
        </p:nvSpPr>
        <p:spPr>
          <a:xfrm>
            <a:off x="452966" y="1451039"/>
            <a:ext cx="11485034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components in LangChain is a crucial part of the framework, designed to facilitate interactions with various language models and embedding.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EB7EC7-B302-58D9-4C13-D9FDB54B7868}"/>
              </a:ext>
            </a:extLst>
          </p:cNvPr>
          <p:cNvSpPr/>
          <p:nvPr/>
        </p:nvSpPr>
        <p:spPr>
          <a:xfrm>
            <a:off x="5765800" y="2489201"/>
            <a:ext cx="1176867" cy="381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C8664-E3B2-4B1D-10E8-C30C756221AF}"/>
              </a:ext>
            </a:extLst>
          </p:cNvPr>
          <p:cNvSpPr/>
          <p:nvPr/>
        </p:nvSpPr>
        <p:spPr>
          <a:xfrm>
            <a:off x="3369733" y="3429002"/>
            <a:ext cx="1176867" cy="5164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8BED6-1D40-A019-16F8-6E3C9DBA22BA}"/>
              </a:ext>
            </a:extLst>
          </p:cNvPr>
          <p:cNvSpPr/>
          <p:nvPr/>
        </p:nvSpPr>
        <p:spPr>
          <a:xfrm>
            <a:off x="8695267" y="3358216"/>
            <a:ext cx="1371600" cy="5164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4A67A-E03B-99DB-DAEB-70672B23EDAE}"/>
              </a:ext>
            </a:extLst>
          </p:cNvPr>
          <p:cNvSpPr/>
          <p:nvPr/>
        </p:nvSpPr>
        <p:spPr>
          <a:xfrm>
            <a:off x="1363134" y="4502398"/>
            <a:ext cx="1176867" cy="5164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B504D3-9264-37FF-348E-CE100AA943C1}"/>
              </a:ext>
            </a:extLst>
          </p:cNvPr>
          <p:cNvSpPr/>
          <p:nvPr/>
        </p:nvSpPr>
        <p:spPr>
          <a:xfrm>
            <a:off x="5058830" y="4619059"/>
            <a:ext cx="1176867" cy="5164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F5B2D-ABDA-E9BC-F0F7-0C29EFC85196}"/>
              </a:ext>
            </a:extLst>
          </p:cNvPr>
          <p:cNvSpPr/>
          <p:nvPr/>
        </p:nvSpPr>
        <p:spPr>
          <a:xfrm>
            <a:off x="143933" y="5662331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Closed 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36F83A-1217-68D9-62AE-06C53F4A624D}"/>
              </a:ext>
            </a:extLst>
          </p:cNvPr>
          <p:cNvSpPr/>
          <p:nvPr/>
        </p:nvSpPr>
        <p:spPr>
          <a:xfrm>
            <a:off x="2514600" y="5662330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7246AE-0690-FA8B-6677-32FCE20D0E5A}"/>
              </a:ext>
            </a:extLst>
          </p:cNvPr>
          <p:cNvSpPr/>
          <p:nvPr/>
        </p:nvSpPr>
        <p:spPr>
          <a:xfrm>
            <a:off x="3958166" y="5650123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Closed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6C4535-08E3-862B-4233-18907558F44F}"/>
              </a:ext>
            </a:extLst>
          </p:cNvPr>
          <p:cNvSpPr/>
          <p:nvPr/>
        </p:nvSpPr>
        <p:spPr>
          <a:xfrm>
            <a:off x="6184899" y="5650123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9F6E5-D4D8-D6D4-0C93-A333AD6B4A40}"/>
              </a:ext>
            </a:extLst>
          </p:cNvPr>
          <p:cNvSpPr/>
          <p:nvPr/>
        </p:nvSpPr>
        <p:spPr>
          <a:xfrm>
            <a:off x="7306738" y="4502397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Closed Sources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2CC084-6D30-FA4B-E9D7-922BFE585BC5}"/>
              </a:ext>
            </a:extLst>
          </p:cNvPr>
          <p:cNvSpPr/>
          <p:nvPr/>
        </p:nvSpPr>
        <p:spPr>
          <a:xfrm>
            <a:off x="10407296" y="4502397"/>
            <a:ext cx="1176867" cy="5164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447F94D-A03F-0954-CEF4-D5F3490F14FE}"/>
              </a:ext>
            </a:extLst>
          </p:cNvPr>
          <p:cNvCxnSpPr>
            <a:stCxn id="6" idx="1"/>
            <a:endCxn id="8" idx="0"/>
          </p:cNvCxnSpPr>
          <p:nvPr/>
        </p:nvCxnSpPr>
        <p:spPr>
          <a:xfrm rot="10800000" flipV="1">
            <a:off x="3958168" y="2679700"/>
            <a:ext cx="1807633" cy="7493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CDB7458-F362-D639-4EC9-C80870C8B63C}"/>
              </a:ext>
            </a:extLst>
          </p:cNvPr>
          <p:cNvCxnSpPr>
            <a:stCxn id="6" idx="3"/>
            <a:endCxn id="9" idx="0"/>
          </p:cNvCxnSpPr>
          <p:nvPr/>
        </p:nvCxnSpPr>
        <p:spPr>
          <a:xfrm>
            <a:off x="6942667" y="2679701"/>
            <a:ext cx="2438400" cy="678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0E64191-9ABA-4F48-EDB4-E566C8FFF07C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1951569" y="3687234"/>
            <a:ext cx="1418165" cy="81516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6CB877-E93C-ABC8-A429-DCE309C98529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4546600" y="3687235"/>
            <a:ext cx="1100664" cy="9318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CB58009-144C-A24A-795A-4110B6A45E4C}"/>
              </a:ext>
            </a:extLst>
          </p:cNvPr>
          <p:cNvCxnSpPr>
            <a:stCxn id="9" idx="1"/>
            <a:endCxn id="17" idx="0"/>
          </p:cNvCxnSpPr>
          <p:nvPr/>
        </p:nvCxnSpPr>
        <p:spPr>
          <a:xfrm rot="10800000" flipV="1">
            <a:off x="7895173" y="3616449"/>
            <a:ext cx="800095" cy="8859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2EB5934-D72B-0889-6FD9-B69F855B1EE0}"/>
              </a:ext>
            </a:extLst>
          </p:cNvPr>
          <p:cNvCxnSpPr>
            <a:stCxn id="9" idx="3"/>
            <a:endCxn id="18" idx="0"/>
          </p:cNvCxnSpPr>
          <p:nvPr/>
        </p:nvCxnSpPr>
        <p:spPr>
          <a:xfrm>
            <a:off x="10066867" y="3616449"/>
            <a:ext cx="928863" cy="8859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2D59682-76B1-521E-D463-24FAE6DB02F3}"/>
              </a:ext>
            </a:extLst>
          </p:cNvPr>
          <p:cNvCxnSpPr>
            <a:stCxn id="10" idx="1"/>
            <a:endCxn id="13" idx="0"/>
          </p:cNvCxnSpPr>
          <p:nvPr/>
        </p:nvCxnSpPr>
        <p:spPr>
          <a:xfrm rot="10800000" flipV="1">
            <a:off x="732368" y="4760631"/>
            <a:ext cx="630767" cy="9017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9A76FB7-46FD-1895-E1A6-4F76BDA45D5A}"/>
              </a:ext>
            </a:extLst>
          </p:cNvPr>
          <p:cNvCxnSpPr>
            <a:stCxn id="10" idx="3"/>
            <a:endCxn id="14" idx="0"/>
          </p:cNvCxnSpPr>
          <p:nvPr/>
        </p:nvCxnSpPr>
        <p:spPr>
          <a:xfrm>
            <a:off x="2540001" y="4760631"/>
            <a:ext cx="563033" cy="9016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71C7E1F-2404-3399-6334-20B490667BD9}"/>
              </a:ext>
            </a:extLst>
          </p:cNvPr>
          <p:cNvCxnSpPr>
            <a:stCxn id="12" idx="1"/>
            <a:endCxn id="15" idx="0"/>
          </p:cNvCxnSpPr>
          <p:nvPr/>
        </p:nvCxnSpPr>
        <p:spPr>
          <a:xfrm rot="10800000" flipV="1">
            <a:off x="4546600" y="4877291"/>
            <a:ext cx="512230" cy="7728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8C47831-EA19-8475-0B8F-09D25886A117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6235697" y="4877292"/>
            <a:ext cx="537636" cy="7728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4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20F5-1265-DE79-3071-BF606140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4580-13B4-F4B5-221C-47075A73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000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GenAI in Ai Field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5A6DE6-30C3-9509-EB77-BDA3A12E257F}"/>
              </a:ext>
            </a:extLst>
          </p:cNvPr>
          <p:cNvCxnSpPr>
            <a:cxnSpLocks/>
          </p:cNvCxnSpPr>
          <p:nvPr/>
        </p:nvCxnSpPr>
        <p:spPr>
          <a:xfrm>
            <a:off x="203200" y="1337733"/>
            <a:ext cx="114723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8114683-B206-757E-CEB7-FB795E1A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80" y="1913467"/>
            <a:ext cx="7844923" cy="3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1652E-56F1-AE10-4287-1280F8688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934F-B5FB-C328-3C42-811F1C7F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Models: Demo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E708AE-83F9-3823-06C6-8E3A5CA078AA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A5E133F-119D-07B5-C750-3DF60295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B5E28-6C2C-3C6C-8D90-4BEE0FE95DAA}"/>
              </a:ext>
            </a:extLst>
          </p:cNvPr>
          <p:cNvSpPr txBox="1"/>
          <p:nvPr/>
        </p:nvSpPr>
        <p:spPr>
          <a:xfrm>
            <a:off x="512232" y="1682221"/>
            <a:ext cx="3591124" cy="577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includes: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51951-0E7C-1450-FE16-84876803B3EA}"/>
              </a:ext>
            </a:extLst>
          </p:cNvPr>
          <p:cNvSpPr txBox="1"/>
          <p:nvPr/>
        </p:nvSpPr>
        <p:spPr>
          <a:xfrm>
            <a:off x="512232" y="5294740"/>
            <a:ext cx="6362701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OpenAI: </a:t>
            </a:r>
            <a:r>
              <a:rPr lang="en-US" sz="1600" dirty="0">
                <a:hlinkClick r:id="rId3"/>
              </a:rPr>
              <a:t>Overview | OpenAI Platform</a:t>
            </a:r>
            <a:endParaRPr lang="en-US" sz="1600" dirty="0"/>
          </a:p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 Face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hlinkClick r:id="rId4"/>
              </a:rPr>
              <a:t>Hugging Face – The AI community building the future.</a:t>
            </a: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71598-3A48-02F9-BC64-2467A9D04C27}"/>
              </a:ext>
            </a:extLst>
          </p:cNvPr>
          <p:cNvSpPr txBox="1"/>
          <p:nvPr/>
        </p:nvSpPr>
        <p:spPr>
          <a:xfrm>
            <a:off x="910166" y="2260071"/>
            <a:ext cx="1485901" cy="577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17D87-E461-6F90-FD8E-D2A029AAF3A9}"/>
              </a:ext>
            </a:extLst>
          </p:cNvPr>
          <p:cNvSpPr txBox="1"/>
          <p:nvPr/>
        </p:nvSpPr>
        <p:spPr>
          <a:xfrm>
            <a:off x="3693582" y="2260071"/>
            <a:ext cx="2402418" cy="577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DBB09-35EA-BEB6-6A01-0F330ED75DE0}"/>
              </a:ext>
            </a:extLst>
          </p:cNvPr>
          <p:cNvSpPr txBox="1"/>
          <p:nvPr/>
        </p:nvSpPr>
        <p:spPr>
          <a:xfrm>
            <a:off x="6445249" y="2260071"/>
            <a:ext cx="3176412" cy="577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EmbeddingModels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97CFD75-7686-2588-6E16-4F636356E4F1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530085" y="2960953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4A364-D92E-C77B-E221-197DB96F3819}"/>
              </a:ext>
            </a:extLst>
          </p:cNvPr>
          <p:cNvSpPr txBox="1"/>
          <p:nvPr/>
        </p:nvSpPr>
        <p:spPr>
          <a:xfrm>
            <a:off x="1954739" y="3063874"/>
            <a:ext cx="1118662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1D8C7B4-684D-4D03-F8FE-DAAC5CD41E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684" y="2935809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5ADE21-A7CA-FADC-F4C6-A41FF2C1514A}"/>
              </a:ext>
            </a:extLst>
          </p:cNvPr>
          <p:cNvSpPr txBox="1"/>
          <p:nvPr/>
        </p:nvSpPr>
        <p:spPr>
          <a:xfrm>
            <a:off x="4977338" y="3038730"/>
            <a:ext cx="1118662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6BDD900-AB68-C186-1FEA-B0CC0F691B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684" y="3235495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4CDD2C-B249-EFE3-CEB2-228E301C4F19}"/>
              </a:ext>
            </a:extLst>
          </p:cNvPr>
          <p:cNvSpPr txBox="1"/>
          <p:nvPr/>
        </p:nvSpPr>
        <p:spPr>
          <a:xfrm>
            <a:off x="4986333" y="3384982"/>
            <a:ext cx="1118662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Claude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0A75824-6B7C-D330-A917-844AFE1D48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682" y="3570405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F84C52-2B06-736F-3874-04233CBF90EC}"/>
              </a:ext>
            </a:extLst>
          </p:cNvPr>
          <p:cNvSpPr txBox="1"/>
          <p:nvPr/>
        </p:nvSpPr>
        <p:spPr>
          <a:xfrm>
            <a:off x="4986333" y="3722767"/>
            <a:ext cx="1118662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6F16FF7-3FC2-457D-BEA8-E0F496FC5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682" y="3934477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64BD56-FAD7-EF85-5EA1-20498F85FE7D}"/>
              </a:ext>
            </a:extLst>
          </p:cNvPr>
          <p:cNvSpPr txBox="1"/>
          <p:nvPr/>
        </p:nvSpPr>
        <p:spPr>
          <a:xfrm>
            <a:off x="4986330" y="4095303"/>
            <a:ext cx="1524535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 Face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4E4C282-10A4-751C-FF43-3DFED08B08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86950" y="2960953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8D4D8C-3059-CB8D-644E-A9A468AA168A}"/>
              </a:ext>
            </a:extLst>
          </p:cNvPr>
          <p:cNvSpPr txBox="1"/>
          <p:nvPr/>
        </p:nvSpPr>
        <p:spPr>
          <a:xfrm>
            <a:off x="8211604" y="3063874"/>
            <a:ext cx="1118662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A0ED895-189F-36A1-7BEB-07607FFF28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86950" y="3286040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9F83F7-E3D6-71CD-83CF-9C495B9FB949}"/>
              </a:ext>
            </a:extLst>
          </p:cNvPr>
          <p:cNvSpPr txBox="1"/>
          <p:nvPr/>
        </p:nvSpPr>
        <p:spPr>
          <a:xfrm>
            <a:off x="8220599" y="3401659"/>
            <a:ext cx="1524534" cy="4160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Hugging Face</a:t>
            </a:r>
          </a:p>
        </p:txBody>
      </p:sp>
    </p:spTree>
    <p:extLst>
      <p:ext uri="{BB962C8B-B14F-4D97-AF65-F5344CB8AC3E}">
        <p14:creationId xmlns:p14="http://schemas.microsoft.com/office/powerpoint/2010/main" val="2769686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5824D-ACB7-EFB0-7A43-3950D03A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1B1B-0618-9DD7-3940-EEEB1E73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Models: Demo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1CF3B3-0C58-9CCB-5B63-74A34B962C85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E5408A1-AA11-1C30-DAD1-2BD4FD5B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57E11-C007-A3E1-7799-4CF1831A8448}"/>
              </a:ext>
            </a:extLst>
          </p:cNvPr>
          <p:cNvSpPr txBox="1"/>
          <p:nvPr/>
        </p:nvSpPr>
        <p:spPr>
          <a:xfrm>
            <a:off x="503764" y="1509977"/>
            <a:ext cx="10596035" cy="50098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Create a new folder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open it in vs code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create a new venv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python -m venv venv or py -m venv venv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activate venv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venv\Scripts\Activate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create the requirements.txt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pip install -r requirements.txt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verify Langchain Installation</a:t>
            </a:r>
          </a:p>
        </p:txBody>
      </p:sp>
    </p:spTree>
    <p:extLst>
      <p:ext uri="{BB962C8B-B14F-4D97-AF65-F5344CB8AC3E}">
        <p14:creationId xmlns:p14="http://schemas.microsoft.com/office/powerpoint/2010/main" val="143176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A67E1-A99C-119D-754D-0799E4A8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560E-CCB7-1447-0BC8-8001433D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Way to use open-source models: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D0555-DDC2-E612-3750-2F8DBA739C1B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05A6F6-6D57-B3EA-B391-88A32C6E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96EAFA-685F-E62F-E74E-DF205BFDFB0B}"/>
              </a:ext>
            </a:extLst>
          </p:cNvPr>
          <p:cNvSpPr/>
          <p:nvPr/>
        </p:nvSpPr>
        <p:spPr>
          <a:xfrm>
            <a:off x="3843867" y="1811867"/>
            <a:ext cx="3132667" cy="851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Open-Source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42008-20B1-8BE4-A156-9DE800EE92E6}"/>
              </a:ext>
            </a:extLst>
          </p:cNvPr>
          <p:cNvSpPr/>
          <p:nvPr/>
        </p:nvSpPr>
        <p:spPr>
          <a:xfrm>
            <a:off x="567267" y="4004734"/>
            <a:ext cx="3132667" cy="851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Hugging Face inference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15E6F-4DCA-62D1-2F13-0D41B7365999}"/>
              </a:ext>
            </a:extLst>
          </p:cNvPr>
          <p:cNvSpPr/>
          <p:nvPr/>
        </p:nvSpPr>
        <p:spPr>
          <a:xfrm>
            <a:off x="6739467" y="4004733"/>
            <a:ext cx="3132667" cy="851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Locally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95F96B-95CC-5B99-BDBF-3713D00B08C2}"/>
              </a:ext>
            </a:extLst>
          </p:cNvPr>
          <p:cNvCxnSpPr>
            <a:stCxn id="3" idx="1"/>
            <a:endCxn id="5" idx="0"/>
          </p:cNvCxnSpPr>
          <p:nvPr/>
        </p:nvCxnSpPr>
        <p:spPr>
          <a:xfrm rot="10800000" flipV="1">
            <a:off x="2133601" y="2237582"/>
            <a:ext cx="1710266" cy="176715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88976F-4021-EF2A-46F4-32CA6B3A5A7E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6976534" y="2237582"/>
            <a:ext cx="1329267" cy="17671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00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44B6-4F6D-C219-6AB2-7D55239B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30EB-33F2-C97D-B44F-9719B56F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What are outputs?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1510B6-A3DD-6AE5-181A-7933B7360878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EF931-BFBB-5B0F-3922-B4609EAC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D34325-F86F-2F1C-5DB3-A4885A6A81BA}"/>
              </a:ext>
            </a:extLst>
          </p:cNvPr>
          <p:cNvSpPr txBox="1"/>
          <p:nvPr/>
        </p:nvSpPr>
        <p:spPr>
          <a:xfrm>
            <a:off x="338666" y="1418166"/>
            <a:ext cx="11286068" cy="50270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 LangChain, an output is simply what the chain, model, or agent returns after processing your input.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LLM default output = </a:t>
            </a:r>
            <a:r>
              <a:rPr lang="en-US" b="1" i="1" dirty="0">
                <a:solidFill>
                  <a:srgbClr val="FF0000"/>
                </a:solidFill>
              </a:rPr>
              <a:t>Unstructured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Most LLMs naturally reply like a human: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Example (unstructured):</a:t>
            </a:r>
          </a:p>
          <a:p>
            <a:r>
              <a:rPr lang="en-US" dirty="0"/>
              <a:t>“The user is Ram. He is 21 years old and lives in Kathmandu. Priority is high.”</a:t>
            </a:r>
          </a:p>
          <a:p>
            <a:endParaRPr lang="en-US" dirty="0"/>
          </a:p>
          <a:p>
            <a:r>
              <a:rPr lang="en-US" dirty="0"/>
              <a:t>This is nice for reading, </a:t>
            </a:r>
            <a:r>
              <a:rPr lang="en-US" b="1" dirty="0"/>
              <a:t>bad for databases/APIs</a:t>
            </a:r>
            <a:r>
              <a:rPr lang="en-US" dirty="0"/>
              <a:t>, because:</a:t>
            </a:r>
          </a:p>
          <a:p>
            <a:r>
              <a:rPr lang="en-US" dirty="0"/>
              <a:t>DB needs fixed columns</a:t>
            </a:r>
          </a:p>
          <a:p>
            <a:r>
              <a:rPr lang="en-US" dirty="0"/>
              <a:t>APIs need predictable JSON schema</a:t>
            </a:r>
          </a:p>
          <a:p>
            <a:r>
              <a:rPr lang="en-US" dirty="0"/>
              <a:t>automation breaks if format changes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99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3FF40-BFEC-6C44-46A2-EEAF35128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CFC0-7AD6-3DAE-29DC-72ED0503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Way to get structured output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51921D-4D33-C0BA-5B7E-44740A2FA2B8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F4DF635-6939-BB91-DC5A-08AF3742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B81E36-3B65-95BA-4FB7-697ACFFFFB21}"/>
              </a:ext>
            </a:extLst>
          </p:cNvPr>
          <p:cNvSpPr/>
          <p:nvPr/>
        </p:nvSpPr>
        <p:spPr>
          <a:xfrm>
            <a:off x="3843867" y="1811867"/>
            <a:ext cx="3132667" cy="851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81668-EC94-5421-2465-E378E24106D6}"/>
              </a:ext>
            </a:extLst>
          </p:cNvPr>
          <p:cNvSpPr/>
          <p:nvPr/>
        </p:nvSpPr>
        <p:spPr>
          <a:xfrm>
            <a:off x="567267" y="3553618"/>
            <a:ext cx="3132667" cy="8514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With_Structured_output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6BB3E-FD5A-2069-3EE1-21156F61DA12}"/>
              </a:ext>
            </a:extLst>
          </p:cNvPr>
          <p:cNvSpPr/>
          <p:nvPr/>
        </p:nvSpPr>
        <p:spPr>
          <a:xfrm>
            <a:off x="6781801" y="3553617"/>
            <a:ext cx="3132667" cy="8514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3619AEE-E652-8286-4B43-5F8EFBE400F6}"/>
              </a:ext>
            </a:extLst>
          </p:cNvPr>
          <p:cNvCxnSpPr>
            <a:stCxn id="3" idx="1"/>
            <a:endCxn id="5" idx="0"/>
          </p:cNvCxnSpPr>
          <p:nvPr/>
        </p:nvCxnSpPr>
        <p:spPr>
          <a:xfrm rot="10800000" flipV="1">
            <a:off x="2133601" y="2237582"/>
            <a:ext cx="1710266" cy="13160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3FB53B1-21DC-3761-AB74-92CA63243BDE}"/>
              </a:ext>
            </a:extLst>
          </p:cNvPr>
          <p:cNvCxnSpPr>
            <a:stCxn id="3" idx="3"/>
            <a:endCxn id="6" idx="0"/>
          </p:cNvCxnSpPr>
          <p:nvPr/>
        </p:nvCxnSpPr>
        <p:spPr>
          <a:xfrm>
            <a:off x="6976534" y="2237582"/>
            <a:ext cx="1371601" cy="13160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7B3AC9-AB4C-9E64-2409-4F8A07C0EF4C}"/>
              </a:ext>
            </a:extLst>
          </p:cNvPr>
          <p:cNvSpPr txBox="1"/>
          <p:nvPr/>
        </p:nvSpPr>
        <p:spPr>
          <a:xfrm>
            <a:off x="1869017" y="2663296"/>
            <a:ext cx="67098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3DB8A-D867-3869-F0A2-832601AC7658}"/>
              </a:ext>
            </a:extLst>
          </p:cNvPr>
          <p:cNvSpPr txBox="1"/>
          <p:nvPr/>
        </p:nvSpPr>
        <p:spPr>
          <a:xfrm>
            <a:off x="8015817" y="2600626"/>
            <a:ext cx="670984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6A7227F-2F25-9B92-D2CE-5B8F6D6133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0568" y="4564969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201185-9302-BCF2-BFBF-D7D7E31571A2}"/>
              </a:ext>
            </a:extLst>
          </p:cNvPr>
          <p:cNvSpPr txBox="1"/>
          <p:nvPr/>
        </p:nvSpPr>
        <p:spPr>
          <a:xfrm>
            <a:off x="2435222" y="4667890"/>
            <a:ext cx="111866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TypedDict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780B054-DB12-151E-156B-87824327F1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0568" y="4864655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5694B3-B4BF-CB0D-F108-5B8D18864FFE}"/>
              </a:ext>
            </a:extLst>
          </p:cNvPr>
          <p:cNvSpPr txBox="1"/>
          <p:nvPr/>
        </p:nvSpPr>
        <p:spPr>
          <a:xfrm>
            <a:off x="2444217" y="5014142"/>
            <a:ext cx="111866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71639CC-455B-F976-C0AE-4A3D91A7A6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0566" y="5199565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1865FF-2EB3-4B44-3F15-7AF6EAAF5B42}"/>
              </a:ext>
            </a:extLst>
          </p:cNvPr>
          <p:cNvSpPr txBox="1"/>
          <p:nvPr/>
        </p:nvSpPr>
        <p:spPr>
          <a:xfrm>
            <a:off x="2444217" y="5351927"/>
            <a:ext cx="111866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FF6E30-8F3B-C02E-1692-643F0DE5A3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6272" y="4473991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400413-27B6-13B0-BC33-724D24399968}"/>
              </a:ext>
            </a:extLst>
          </p:cNvPr>
          <p:cNvSpPr txBox="1"/>
          <p:nvPr/>
        </p:nvSpPr>
        <p:spPr>
          <a:xfrm>
            <a:off x="8670926" y="4576912"/>
            <a:ext cx="111866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StrOutput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317EBDB-6575-8AE6-E88A-C9422B2FDA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6272" y="4773677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3D841B-33CF-BD6C-A294-0BD6756AE666}"/>
              </a:ext>
            </a:extLst>
          </p:cNvPr>
          <p:cNvSpPr txBox="1"/>
          <p:nvPr/>
        </p:nvSpPr>
        <p:spPr>
          <a:xfrm>
            <a:off x="8679921" y="4923164"/>
            <a:ext cx="172561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PydanticOutput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388A22-F2D8-98FF-3072-274A6F818F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46270" y="5108587"/>
            <a:ext cx="514878" cy="268814"/>
          </a:xfrm>
          <a:prstGeom prst="bentConnector3">
            <a:avLst>
              <a:gd name="adj1" fmla="val 1009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82BCFE-CE68-2879-2FBF-B6B37C83042E}"/>
              </a:ext>
            </a:extLst>
          </p:cNvPr>
          <p:cNvSpPr txBox="1"/>
          <p:nvPr/>
        </p:nvSpPr>
        <p:spPr>
          <a:xfrm>
            <a:off x="8679921" y="5260949"/>
            <a:ext cx="1852612" cy="375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JSONOutput</a:t>
            </a:r>
          </a:p>
        </p:txBody>
      </p:sp>
    </p:spTree>
    <p:extLst>
      <p:ext uri="{BB962C8B-B14F-4D97-AF65-F5344CB8AC3E}">
        <p14:creationId xmlns:p14="http://schemas.microsoft.com/office/powerpoint/2010/main" val="921190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0FEF0-E770-C5EB-9548-9ED95DD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E785-A817-6649-73F9-0CEF122D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What are chain in langchain?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BA482E-2D0E-18C5-9C12-1907D4C21A42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79915-C5B6-69F1-873E-B5EDB2FA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D8C720-1D55-CBB8-18CD-D37794632F92}"/>
              </a:ext>
            </a:extLst>
          </p:cNvPr>
          <p:cNvSpPr txBox="1"/>
          <p:nvPr/>
        </p:nvSpPr>
        <p:spPr>
          <a:xfrm>
            <a:off x="452966" y="1682221"/>
            <a:ext cx="10739966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</a:t>
            </a:r>
            <a:r>
              <a:rPr lang="en-US" b="1" dirty="0">
                <a:solidFill>
                  <a:schemeClr val="accent1"/>
                </a:solidFill>
              </a:rPr>
              <a:t>chain in LangChain</a:t>
            </a:r>
            <a:r>
              <a:rPr lang="en-US" dirty="0">
                <a:solidFill>
                  <a:schemeClr val="accent1"/>
                </a:solidFill>
              </a:rPr>
              <a:t> is just a </a:t>
            </a:r>
            <a:r>
              <a:rPr lang="en-US" b="1" dirty="0">
                <a:solidFill>
                  <a:schemeClr val="accent1"/>
                </a:solidFill>
              </a:rPr>
              <a:t>sequence of steps where the output of one step becomes the input of the next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8AE0BC4E-912E-F313-37BF-BB37409E9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692400"/>
            <a:ext cx="736600" cy="736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96F323-89F8-CF11-706B-2C9FEEFE847B}"/>
              </a:ext>
            </a:extLst>
          </p:cNvPr>
          <p:cNvCxnSpPr>
            <a:cxnSpLocks/>
          </p:cNvCxnSpPr>
          <p:nvPr/>
        </p:nvCxnSpPr>
        <p:spPr>
          <a:xfrm>
            <a:off x="1346200" y="3153083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Artificial Intelligence with solid fill">
            <a:extLst>
              <a:ext uri="{FF2B5EF4-FFF2-40B4-BE49-F238E27FC236}">
                <a16:creationId xmlns:a16="http://schemas.microsoft.com/office/drawing/2014/main" id="{07F8C47B-CCDF-4912-EE8D-C1E364A32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3339" y="2770232"/>
            <a:ext cx="765702" cy="7657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D6D9B-B36A-0B3A-3FE0-555C10E06589}"/>
              </a:ext>
            </a:extLst>
          </p:cNvPr>
          <p:cNvCxnSpPr>
            <a:cxnSpLocks/>
          </p:cNvCxnSpPr>
          <p:nvPr/>
        </p:nvCxnSpPr>
        <p:spPr>
          <a:xfrm>
            <a:off x="2667000" y="3153083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BEEAA4-0C1C-5A20-0F45-D071D10248DF}"/>
              </a:ext>
            </a:extLst>
          </p:cNvPr>
          <p:cNvSpPr txBox="1"/>
          <p:nvPr/>
        </p:nvSpPr>
        <p:spPr>
          <a:xfrm>
            <a:off x="3285067" y="2968417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C31F0-B27A-487E-EAD6-8B81EBED69EB}"/>
              </a:ext>
            </a:extLst>
          </p:cNvPr>
          <p:cNvSpPr txBox="1"/>
          <p:nvPr/>
        </p:nvSpPr>
        <p:spPr>
          <a:xfrm>
            <a:off x="1497894" y="3580231"/>
            <a:ext cx="176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Simple Chain</a:t>
            </a:r>
          </a:p>
        </p:txBody>
      </p:sp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1156378F-FBD5-2436-524E-BEB8CE92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6133" y="2692400"/>
            <a:ext cx="736600" cy="7366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4085A-5F60-7337-2893-97AF9D0E5AF3}"/>
              </a:ext>
            </a:extLst>
          </p:cNvPr>
          <p:cNvCxnSpPr>
            <a:cxnSpLocks/>
          </p:cNvCxnSpPr>
          <p:nvPr/>
        </p:nvCxnSpPr>
        <p:spPr>
          <a:xfrm>
            <a:off x="5782733" y="3153083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Artificial Intelligence with solid fill">
            <a:extLst>
              <a:ext uri="{FF2B5EF4-FFF2-40B4-BE49-F238E27FC236}">
                <a16:creationId xmlns:a16="http://schemas.microsoft.com/office/drawing/2014/main" id="{CDFBEF8F-2564-1519-4A09-7B1C794B8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9756" y="2731238"/>
            <a:ext cx="765702" cy="7657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AFCFF8-1426-2B74-8094-9F07FFC56FC6}"/>
              </a:ext>
            </a:extLst>
          </p:cNvPr>
          <p:cNvCxnSpPr>
            <a:cxnSpLocks/>
          </p:cNvCxnSpPr>
          <p:nvPr/>
        </p:nvCxnSpPr>
        <p:spPr>
          <a:xfrm>
            <a:off x="7103533" y="3153083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B2BABA-33B9-4A89-8C7D-7DBB7AF695FB}"/>
              </a:ext>
            </a:extLst>
          </p:cNvPr>
          <p:cNvSpPr txBox="1"/>
          <p:nvPr/>
        </p:nvSpPr>
        <p:spPr>
          <a:xfrm>
            <a:off x="7721600" y="2968417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pic>
        <p:nvPicPr>
          <p:cNvPr id="18" name="Graphic 17" descr="Artificial Intelligence with solid fill">
            <a:extLst>
              <a:ext uri="{FF2B5EF4-FFF2-40B4-BE49-F238E27FC236}">
                <a16:creationId xmlns:a16="http://schemas.microsoft.com/office/drawing/2014/main" id="{BA1B470B-8DDF-B38D-585A-5BAC787C8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5338" y="2761764"/>
            <a:ext cx="765702" cy="76570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BF3DBF-1D44-4561-37BB-3A5E92739AF8}"/>
              </a:ext>
            </a:extLst>
          </p:cNvPr>
          <p:cNvCxnSpPr>
            <a:cxnSpLocks/>
          </p:cNvCxnSpPr>
          <p:nvPr/>
        </p:nvCxnSpPr>
        <p:spPr>
          <a:xfrm>
            <a:off x="8483602" y="3137694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CD3348-A91C-3FB2-DA4D-53FE419F9CC1}"/>
              </a:ext>
            </a:extLst>
          </p:cNvPr>
          <p:cNvCxnSpPr>
            <a:cxnSpLocks/>
          </p:cNvCxnSpPr>
          <p:nvPr/>
        </p:nvCxnSpPr>
        <p:spPr>
          <a:xfrm>
            <a:off x="9545458" y="3137694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ACFACD-6FCB-CE9E-1A9E-F45B59F644BC}"/>
              </a:ext>
            </a:extLst>
          </p:cNvPr>
          <p:cNvSpPr txBox="1"/>
          <p:nvPr/>
        </p:nvSpPr>
        <p:spPr>
          <a:xfrm>
            <a:off x="9846965" y="2968417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B6EF64-90E0-B0A5-1980-BCF0D85C0FA3}"/>
              </a:ext>
            </a:extLst>
          </p:cNvPr>
          <p:cNvSpPr txBox="1"/>
          <p:nvPr/>
        </p:nvSpPr>
        <p:spPr>
          <a:xfrm>
            <a:off x="7160214" y="3507285"/>
            <a:ext cx="2385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Sequential Chain</a:t>
            </a:r>
          </a:p>
        </p:txBody>
      </p:sp>
      <p:pic>
        <p:nvPicPr>
          <p:cNvPr id="24" name="Graphic 23" descr="Male profile with solid fill">
            <a:extLst>
              <a:ext uri="{FF2B5EF4-FFF2-40B4-BE49-F238E27FC236}">
                <a16:creationId xmlns:a16="http://schemas.microsoft.com/office/drawing/2014/main" id="{AF006D2C-D6F3-7029-34BC-269D6257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906" y="4842630"/>
            <a:ext cx="736600" cy="736600"/>
          </a:xfrm>
          <a:prstGeom prst="rect">
            <a:avLst/>
          </a:prstGeom>
        </p:spPr>
      </p:pic>
      <p:pic>
        <p:nvPicPr>
          <p:cNvPr id="25" name="Graphic 24" descr="Artificial Intelligence with solid fill">
            <a:extLst>
              <a:ext uri="{FF2B5EF4-FFF2-40B4-BE49-F238E27FC236}">
                <a16:creationId xmlns:a16="http://schemas.microsoft.com/office/drawing/2014/main" id="{D72124B3-D751-5E5B-92F9-2DA54EA1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0991" y="4929522"/>
            <a:ext cx="668510" cy="668510"/>
          </a:xfrm>
          <a:prstGeom prst="rect">
            <a:avLst/>
          </a:prstGeom>
        </p:spPr>
      </p:pic>
      <p:pic>
        <p:nvPicPr>
          <p:cNvPr id="26" name="Graphic 25" descr="Artificial Intelligence with solid fill">
            <a:extLst>
              <a:ext uri="{FF2B5EF4-FFF2-40B4-BE49-F238E27FC236}">
                <a16:creationId xmlns:a16="http://schemas.microsoft.com/office/drawing/2014/main" id="{79FE58B0-FFAC-9947-1BFA-C842B8E00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7938" y="5400492"/>
            <a:ext cx="765702" cy="765702"/>
          </a:xfrm>
          <a:prstGeom prst="rect">
            <a:avLst/>
          </a:prstGeom>
        </p:spPr>
      </p:pic>
      <p:pic>
        <p:nvPicPr>
          <p:cNvPr id="27" name="Graphic 26" descr="Artificial Intelligence with solid fill">
            <a:extLst>
              <a:ext uri="{FF2B5EF4-FFF2-40B4-BE49-F238E27FC236}">
                <a16:creationId xmlns:a16="http://schemas.microsoft.com/office/drawing/2014/main" id="{D246E98C-3245-6DA5-890F-8FC9A25B6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5353" y="4377394"/>
            <a:ext cx="765702" cy="7657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BC0AA7-3130-5C03-7C5F-FB0C728DD7D3}"/>
              </a:ext>
            </a:extLst>
          </p:cNvPr>
          <p:cNvSpPr txBox="1"/>
          <p:nvPr/>
        </p:nvSpPr>
        <p:spPr>
          <a:xfrm>
            <a:off x="2882725" y="5143096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48EC08-EA0D-10D2-047D-E0304B130B39}"/>
              </a:ext>
            </a:extLst>
          </p:cNvPr>
          <p:cNvSpPr txBox="1"/>
          <p:nvPr/>
        </p:nvSpPr>
        <p:spPr>
          <a:xfrm>
            <a:off x="4648199" y="5178633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D56F4A-F3AB-61FE-B255-7961DA8BF175}"/>
              </a:ext>
            </a:extLst>
          </p:cNvPr>
          <p:cNvCxnSpPr>
            <a:cxnSpLocks/>
          </p:cNvCxnSpPr>
          <p:nvPr/>
        </p:nvCxnSpPr>
        <p:spPr>
          <a:xfrm>
            <a:off x="4431589" y="5375091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2D90F-12DD-4A8D-7B63-D265288303BE}"/>
              </a:ext>
            </a:extLst>
          </p:cNvPr>
          <p:cNvCxnSpPr>
            <a:cxnSpLocks/>
          </p:cNvCxnSpPr>
          <p:nvPr/>
        </p:nvCxnSpPr>
        <p:spPr>
          <a:xfrm>
            <a:off x="3635723" y="5473676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5B16692-4A08-029F-E948-1CD64E33D415}"/>
              </a:ext>
            </a:extLst>
          </p:cNvPr>
          <p:cNvCxnSpPr/>
          <p:nvPr/>
        </p:nvCxnSpPr>
        <p:spPr>
          <a:xfrm flipV="1">
            <a:off x="1199506" y="4760245"/>
            <a:ext cx="645847" cy="4506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570A7D8-4AD0-7E9D-12A7-462198DAFD55}"/>
              </a:ext>
            </a:extLst>
          </p:cNvPr>
          <p:cNvCxnSpPr/>
          <p:nvPr/>
        </p:nvCxnSpPr>
        <p:spPr>
          <a:xfrm>
            <a:off x="1199506" y="5210930"/>
            <a:ext cx="617534" cy="5724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473F63D-DAC8-F12B-0087-3AB048944DBE}"/>
              </a:ext>
            </a:extLst>
          </p:cNvPr>
          <p:cNvCxnSpPr>
            <a:endCxn id="28" idx="0"/>
          </p:cNvCxnSpPr>
          <p:nvPr/>
        </p:nvCxnSpPr>
        <p:spPr>
          <a:xfrm>
            <a:off x="2611055" y="4760245"/>
            <a:ext cx="745803" cy="3828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F823A7E-80B4-7A5A-47D4-A4167F54AD98}"/>
              </a:ext>
            </a:extLst>
          </p:cNvPr>
          <p:cNvCxnSpPr>
            <a:endCxn id="28" idx="2"/>
          </p:cNvCxnSpPr>
          <p:nvPr/>
        </p:nvCxnSpPr>
        <p:spPr>
          <a:xfrm flipV="1">
            <a:off x="2553640" y="5481650"/>
            <a:ext cx="803218" cy="3016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23C33A-A894-CE8E-95DE-7CDEC1FD80EC}"/>
              </a:ext>
            </a:extLst>
          </p:cNvPr>
          <p:cNvSpPr txBox="1"/>
          <p:nvPr/>
        </p:nvSpPr>
        <p:spPr>
          <a:xfrm>
            <a:off x="1472493" y="6166194"/>
            <a:ext cx="176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Parallel Chain</a:t>
            </a:r>
          </a:p>
        </p:txBody>
      </p:sp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23A03759-5E00-E33B-A9A8-7C4ADC48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034" y="4804345"/>
            <a:ext cx="643102" cy="6431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0CE612-2D07-039D-21FC-E1430A5557B2}"/>
              </a:ext>
            </a:extLst>
          </p:cNvPr>
          <p:cNvCxnSpPr>
            <a:cxnSpLocks/>
          </p:cNvCxnSpPr>
          <p:nvPr/>
        </p:nvCxnSpPr>
        <p:spPr>
          <a:xfrm>
            <a:off x="6885634" y="5265028"/>
            <a:ext cx="348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Artificial Intelligence with solid fill">
            <a:extLst>
              <a:ext uri="{FF2B5EF4-FFF2-40B4-BE49-F238E27FC236}">
                <a16:creationId xmlns:a16="http://schemas.microsoft.com/office/drawing/2014/main" id="{5C0C815A-FA59-F441-8223-033EAB20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2773" y="4882177"/>
            <a:ext cx="524946" cy="5249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8DBD5BA-FDFC-0E44-4CDF-6F6CAD59BA87}"/>
              </a:ext>
            </a:extLst>
          </p:cNvPr>
          <p:cNvSpPr txBox="1"/>
          <p:nvPr/>
        </p:nvSpPr>
        <p:spPr>
          <a:xfrm>
            <a:off x="7878703" y="4533278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E22DA9-91B1-3AF2-022D-5028ECF77474}"/>
              </a:ext>
            </a:extLst>
          </p:cNvPr>
          <p:cNvSpPr txBox="1"/>
          <p:nvPr/>
        </p:nvSpPr>
        <p:spPr>
          <a:xfrm>
            <a:off x="7861477" y="5299890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C46899-04A0-6902-EB2E-F415C6AEC5DB}"/>
              </a:ext>
            </a:extLst>
          </p:cNvPr>
          <p:cNvCxnSpPr>
            <a:cxnSpLocks/>
          </p:cNvCxnSpPr>
          <p:nvPr/>
        </p:nvCxnSpPr>
        <p:spPr>
          <a:xfrm>
            <a:off x="8681269" y="4726484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Artificial Intelligence with solid fill">
            <a:extLst>
              <a:ext uri="{FF2B5EF4-FFF2-40B4-BE49-F238E27FC236}">
                <a16:creationId xmlns:a16="http://schemas.microsoft.com/office/drawing/2014/main" id="{900577AA-29DF-028A-627A-3E8C0776B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3874" y="4335165"/>
            <a:ext cx="697867" cy="697867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31F139-51CC-8518-E899-A00B1CCA4C33}"/>
              </a:ext>
            </a:extLst>
          </p:cNvPr>
          <p:cNvCxnSpPr>
            <a:cxnSpLocks/>
          </p:cNvCxnSpPr>
          <p:nvPr/>
        </p:nvCxnSpPr>
        <p:spPr>
          <a:xfrm>
            <a:off x="8675388" y="5499327"/>
            <a:ext cx="496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Artificial Intelligence with solid fill">
            <a:extLst>
              <a:ext uri="{FF2B5EF4-FFF2-40B4-BE49-F238E27FC236}">
                <a16:creationId xmlns:a16="http://schemas.microsoft.com/office/drawing/2014/main" id="{90AE284F-B8DE-8621-D64D-14322729D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7993" y="5272618"/>
            <a:ext cx="601091" cy="60109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448C629-37CF-4D8E-1EFB-1E0F10CBFD49}"/>
              </a:ext>
            </a:extLst>
          </p:cNvPr>
          <p:cNvCxnSpPr>
            <a:cxnSpLocks/>
          </p:cNvCxnSpPr>
          <p:nvPr/>
        </p:nvCxnSpPr>
        <p:spPr>
          <a:xfrm>
            <a:off x="10038807" y="4702555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424F821-AB97-057D-A837-7B991D5A0920}"/>
              </a:ext>
            </a:extLst>
          </p:cNvPr>
          <p:cNvSpPr txBox="1"/>
          <p:nvPr/>
        </p:nvSpPr>
        <p:spPr>
          <a:xfrm>
            <a:off x="10340314" y="4533278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123A52-1695-E5F3-C4E4-2C4701CE2847}"/>
              </a:ext>
            </a:extLst>
          </p:cNvPr>
          <p:cNvCxnSpPr>
            <a:cxnSpLocks/>
          </p:cNvCxnSpPr>
          <p:nvPr/>
        </p:nvCxnSpPr>
        <p:spPr>
          <a:xfrm>
            <a:off x="10094086" y="5572578"/>
            <a:ext cx="3015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ADF6393-602E-DFB1-5A5D-81DD263746B4}"/>
              </a:ext>
            </a:extLst>
          </p:cNvPr>
          <p:cNvSpPr txBox="1"/>
          <p:nvPr/>
        </p:nvSpPr>
        <p:spPr>
          <a:xfrm>
            <a:off x="10395593" y="5403301"/>
            <a:ext cx="94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03319-14E1-09D6-9E2D-B05FD328F058}"/>
              </a:ext>
            </a:extLst>
          </p:cNvPr>
          <p:cNvSpPr txBox="1"/>
          <p:nvPr/>
        </p:nvSpPr>
        <p:spPr>
          <a:xfrm>
            <a:off x="7615246" y="5927385"/>
            <a:ext cx="226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Conditional Chain</a:t>
            </a:r>
          </a:p>
        </p:txBody>
      </p:sp>
    </p:spTree>
    <p:extLst>
      <p:ext uri="{BB962C8B-B14F-4D97-AF65-F5344CB8AC3E}">
        <p14:creationId xmlns:p14="http://schemas.microsoft.com/office/powerpoint/2010/main" val="1505958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38AC5-081D-E098-D24F-4D033D3F5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C3DE-DA6E-BAAF-B3F6-A5CAADAA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566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Summary &amp; Next Steps</a:t>
            </a:r>
            <a:endParaRPr lang="en-US" sz="32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3A8B99-FE5B-F88C-1DA6-C676CD3E8108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1D657-2295-E07F-1D24-49D64E34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61" y="264674"/>
            <a:ext cx="1571271" cy="900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0DD2E-B488-986B-D76E-BFD12FF4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2" y="1682221"/>
            <a:ext cx="10447867" cy="42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7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2B4-E3AD-FC19-098A-47E9306D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2DFD-E188-1C27-BAD7-5F7AC704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27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GenAI Impact Areas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90D4DA-DE1F-1D6C-856E-09EF8EBF7969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B377C7-F2B3-3235-11A8-3663B45F2DCF}"/>
              </a:ext>
            </a:extLst>
          </p:cNvPr>
          <p:cNvSpPr/>
          <p:nvPr/>
        </p:nvSpPr>
        <p:spPr>
          <a:xfrm>
            <a:off x="567267" y="3141132"/>
            <a:ext cx="1659467" cy="1176867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6EF456C-7610-489E-89DE-5A11A29A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456" y="1648354"/>
            <a:ext cx="3446215" cy="2373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AA3DCF-E04C-547F-7B0D-9B7CC9AD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836" y="1648354"/>
            <a:ext cx="3487953" cy="23733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52898-3FBD-B922-32DA-532FBE77E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456" y="4222610"/>
            <a:ext cx="3446215" cy="2242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B00B5B-AD70-635E-01B2-50CC2FDD5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836" y="4222610"/>
            <a:ext cx="3487953" cy="22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4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7C11-6E9B-D7A6-3A69-E007F3CC5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A862-96F1-71AA-65A3-8FB2461A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Is GenAI Successful?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4079-7AF8-2C1A-E155-8D52AE5BF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33" y="1690688"/>
            <a:ext cx="1060026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Q1. Does it solve real world problems?</a:t>
            </a:r>
          </a:p>
          <a:p>
            <a:pPr marL="0" indent="0">
              <a:buNone/>
            </a:pPr>
            <a:r>
              <a:rPr lang="en-US" dirty="0"/>
              <a:t>Ans: Yes – Automation, Efficiency, Smart solutions(chatbots)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Q2. IS it useful on a daily basis?</a:t>
            </a:r>
          </a:p>
          <a:p>
            <a:pPr marL="0" indent="0">
              <a:buNone/>
            </a:pPr>
            <a:r>
              <a:rPr lang="en-US" dirty="0"/>
              <a:t>Ans: Yes – Writing, Studying, Coding, Searching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Q3. Is it impacting the world economics?</a:t>
            </a:r>
          </a:p>
          <a:p>
            <a:pPr marL="0" indent="0">
              <a:buNone/>
            </a:pPr>
            <a:r>
              <a:rPr lang="en-US" dirty="0"/>
              <a:t>Ans: Yes – Productivity growth, Cost reduction, New markets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Q4. Is creating new jobs?</a:t>
            </a:r>
          </a:p>
          <a:p>
            <a:pPr marL="0" indent="0">
              <a:buNone/>
            </a:pPr>
            <a:r>
              <a:rPr lang="en-US" dirty="0"/>
              <a:t>Ans: Yes – AI Engineer, Prompt Engineer, Data Scientist, AI Trainer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405030-7586-4482-CB21-DB0DA7EA6E15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29FF-E5ED-5980-F082-5CA57B08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9A85-8FDC-7F6A-A5D7-61F29EF3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27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Mental model: Foundation Model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7B9EA-1B00-3E02-4359-72895A34CFB6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8C0542FB-837D-0133-7DDA-F3404B45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1449" y="2233612"/>
            <a:ext cx="328084" cy="3280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13E406-E855-11CC-F80A-BD9943C527F9}"/>
              </a:ext>
            </a:extLst>
          </p:cNvPr>
          <p:cNvSpPr txBox="1">
            <a:spLocks/>
          </p:cNvSpPr>
          <p:nvPr/>
        </p:nvSpPr>
        <p:spPr>
          <a:xfrm>
            <a:off x="4309533" y="2070634"/>
            <a:ext cx="1786467" cy="982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Foundation </a:t>
            </a:r>
          </a:p>
          <a:p>
            <a:pPr algn="ctr"/>
            <a: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E3735-8A93-C801-4655-9C591BA171BD}"/>
              </a:ext>
            </a:extLst>
          </p:cNvPr>
          <p:cNvSpPr/>
          <p:nvPr/>
        </p:nvSpPr>
        <p:spPr>
          <a:xfrm>
            <a:off x="3725336" y="1977496"/>
            <a:ext cx="2717800" cy="1168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EC70B-6229-A951-42FE-81AFE36DA8B6}"/>
              </a:ext>
            </a:extLst>
          </p:cNvPr>
          <p:cNvSpPr/>
          <p:nvPr/>
        </p:nvSpPr>
        <p:spPr>
          <a:xfrm>
            <a:off x="1007536" y="4419600"/>
            <a:ext cx="2717800" cy="11684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Builder Perspective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8A35E-67E8-FB80-810C-933C4DD5B041}"/>
              </a:ext>
            </a:extLst>
          </p:cNvPr>
          <p:cNvSpPr/>
          <p:nvPr/>
        </p:nvSpPr>
        <p:spPr>
          <a:xfrm>
            <a:off x="6612470" y="4419600"/>
            <a:ext cx="2717800" cy="11684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User perspective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154FC-E8E7-50E5-033D-E7377057A5DD}"/>
              </a:ext>
            </a:extLst>
          </p:cNvPr>
          <p:cNvCxnSpPr>
            <a:stCxn id="7" idx="1"/>
            <a:endCxn id="9" idx="0"/>
          </p:cNvCxnSpPr>
          <p:nvPr/>
        </p:nvCxnSpPr>
        <p:spPr>
          <a:xfrm rot="10800000" flipV="1">
            <a:off x="2366436" y="2561696"/>
            <a:ext cx="1358900" cy="18579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DED12A-F9C1-038F-FFF4-4E62C9065612}"/>
              </a:ext>
            </a:extLst>
          </p:cNvPr>
          <p:cNvCxnSpPr>
            <a:stCxn id="7" idx="3"/>
            <a:endCxn id="11" idx="0"/>
          </p:cNvCxnSpPr>
          <p:nvPr/>
        </p:nvCxnSpPr>
        <p:spPr>
          <a:xfrm>
            <a:off x="6443136" y="2561696"/>
            <a:ext cx="1528234" cy="18579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7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AF762-42F6-EA1F-DE4A-3656A7ED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5598-D912-A619-1429-E15A8940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27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Understanding builder and user perspective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309DB8-A2F9-6697-BF87-E3E5EABBA457}"/>
              </a:ext>
            </a:extLst>
          </p:cNvPr>
          <p:cNvCxnSpPr>
            <a:cxnSpLocks/>
          </p:cNvCxnSpPr>
          <p:nvPr/>
        </p:nvCxnSpPr>
        <p:spPr>
          <a:xfrm>
            <a:off x="0" y="133773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5097EC4-180E-9FBE-0800-396B7FDD23AC}"/>
              </a:ext>
            </a:extLst>
          </p:cNvPr>
          <p:cNvSpPr/>
          <p:nvPr/>
        </p:nvSpPr>
        <p:spPr>
          <a:xfrm>
            <a:off x="8500536" y="5037667"/>
            <a:ext cx="2717800" cy="11684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Builder Perspective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9E5AD-2FF9-05E9-9664-7C2F5583F408}"/>
              </a:ext>
            </a:extLst>
          </p:cNvPr>
          <p:cNvSpPr/>
          <p:nvPr/>
        </p:nvSpPr>
        <p:spPr>
          <a:xfrm>
            <a:off x="8500536" y="1905001"/>
            <a:ext cx="2717800" cy="11684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User perspective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6019A8-01E5-C459-E172-0DC0F69F0484}"/>
              </a:ext>
            </a:extLst>
          </p:cNvPr>
          <p:cNvSpPr txBox="1">
            <a:spLocks/>
          </p:cNvSpPr>
          <p:nvPr/>
        </p:nvSpPr>
        <p:spPr>
          <a:xfrm>
            <a:off x="753533" y="1690688"/>
            <a:ext cx="10600267" cy="4486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A4AAF2-D782-7AEE-D9C2-DDA5A34C1DE9}"/>
              </a:ext>
            </a:extLst>
          </p:cNvPr>
          <p:cNvSpPr txBox="1">
            <a:spLocks/>
          </p:cNvSpPr>
          <p:nvPr/>
        </p:nvSpPr>
        <p:spPr>
          <a:xfrm>
            <a:off x="838200" y="1905001"/>
            <a:ext cx="3132669" cy="427196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Prompt Engineering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Pretraining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Ai Agents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Vector Databases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Fine tuning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970118-343E-FB3D-5AC7-DAF0C9DF73D8}"/>
              </a:ext>
            </a:extLst>
          </p:cNvPr>
          <p:cNvCxnSpPr/>
          <p:nvPr/>
        </p:nvCxnSpPr>
        <p:spPr>
          <a:xfrm>
            <a:off x="3674533" y="2048933"/>
            <a:ext cx="4749800" cy="440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1138A5-FC17-4FC9-D7A6-20351FC32E2C}"/>
              </a:ext>
            </a:extLst>
          </p:cNvPr>
          <p:cNvCxnSpPr/>
          <p:nvPr/>
        </p:nvCxnSpPr>
        <p:spPr>
          <a:xfrm flipV="1">
            <a:off x="1778000" y="2616200"/>
            <a:ext cx="6646333" cy="20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266356-FABD-556A-6401-A6F3FA47521B}"/>
              </a:ext>
            </a:extLst>
          </p:cNvPr>
          <p:cNvCxnSpPr/>
          <p:nvPr/>
        </p:nvCxnSpPr>
        <p:spPr>
          <a:xfrm>
            <a:off x="2582333" y="3598333"/>
            <a:ext cx="5842000" cy="1811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08D133-EC9E-5A67-BDDA-A1B2121C97E0}"/>
              </a:ext>
            </a:extLst>
          </p:cNvPr>
          <p:cNvCxnSpPr/>
          <p:nvPr/>
        </p:nvCxnSpPr>
        <p:spPr>
          <a:xfrm flipV="1">
            <a:off x="2404534" y="2819400"/>
            <a:ext cx="5943599" cy="1532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20F4EB-E335-CE00-4B1B-5158364AA8D9}"/>
              </a:ext>
            </a:extLst>
          </p:cNvPr>
          <p:cNvCxnSpPr/>
          <p:nvPr/>
        </p:nvCxnSpPr>
        <p:spPr>
          <a:xfrm flipV="1">
            <a:off x="3445933" y="2929467"/>
            <a:ext cx="4902200" cy="2218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CB6EC8-E0FB-7436-88A0-89DD382CFC8B}"/>
              </a:ext>
            </a:extLst>
          </p:cNvPr>
          <p:cNvCxnSpPr/>
          <p:nvPr/>
        </p:nvCxnSpPr>
        <p:spPr>
          <a:xfrm flipV="1">
            <a:off x="2667000" y="3073401"/>
            <a:ext cx="5757333" cy="2827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8B809C-462C-297E-4906-483876B54170}"/>
              </a:ext>
            </a:extLst>
          </p:cNvPr>
          <p:cNvCxnSpPr/>
          <p:nvPr/>
        </p:nvCxnSpPr>
        <p:spPr>
          <a:xfrm flipV="1">
            <a:off x="2675467" y="5782733"/>
            <a:ext cx="5672666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9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77859-0482-FDBD-998B-1ADA225B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2DE3-366F-2E6F-F3C9-20327930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2791"/>
            <a:ext cx="11870267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Builder Perspective: From Architecture to Deployment</a:t>
            </a:r>
            <a:endParaRPr lang="en-US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5BBD0D-94FF-7017-6C72-C107762C1CBC}"/>
              </a:ext>
            </a:extLst>
          </p:cNvPr>
          <p:cNvCxnSpPr>
            <a:cxnSpLocks/>
          </p:cNvCxnSpPr>
          <p:nvPr/>
        </p:nvCxnSpPr>
        <p:spPr>
          <a:xfrm>
            <a:off x="0" y="1405469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EA0664-7285-59AC-73C0-AEA22C14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7" y="1812761"/>
            <a:ext cx="3501774" cy="1325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3A0B5-19D8-9880-9B73-F33EFCAE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412" y="1762689"/>
            <a:ext cx="3736905" cy="1425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05D62F-647B-758D-1654-CC5F4F924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838" y="1784128"/>
            <a:ext cx="3426733" cy="1297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2B65EB-8FA1-C673-2565-6762EB5BC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84" y="3342409"/>
            <a:ext cx="3543639" cy="1325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6E6C0-C565-32DB-FAD7-A7AF6A3DD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412" y="3308353"/>
            <a:ext cx="3768331" cy="1425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2612DB-C7EC-18CB-30C5-27D656965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206" y="3333752"/>
            <a:ext cx="3426086" cy="12930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B71761-F87C-B16B-36FB-871E72A16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83" y="4798034"/>
            <a:ext cx="3522707" cy="12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536B-6EE9-EA32-FEA6-8C10AA43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041B1-8202-77BE-3E85-6F29AD35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0"/>
            <a:ext cx="12192000" cy="67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1194</Words>
  <Application>Microsoft Office PowerPoint</Application>
  <PresentationFormat>Widescreen</PresentationFormat>
  <Paragraphs>281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Wingdings</vt:lpstr>
      <vt:lpstr>Office Theme</vt:lpstr>
      <vt:lpstr>PowerPoint Presentation</vt:lpstr>
      <vt:lpstr>What is Generative AI?</vt:lpstr>
      <vt:lpstr>GenAI in Ai Field</vt:lpstr>
      <vt:lpstr>GenAI Impact Areas</vt:lpstr>
      <vt:lpstr>Is GenAI Successful?</vt:lpstr>
      <vt:lpstr>Mental model: Foundation Model</vt:lpstr>
      <vt:lpstr>Understanding builder and user perspective</vt:lpstr>
      <vt:lpstr>Builder Perspective: From Architecture to Deployment</vt:lpstr>
      <vt:lpstr>PowerPoint Presentation</vt:lpstr>
      <vt:lpstr>Do we need to learn both?</vt:lpstr>
      <vt:lpstr>What is LangChain?</vt:lpstr>
      <vt:lpstr>Curriculum Structure-Fundamentals</vt:lpstr>
      <vt:lpstr>Why do we need LangChain?</vt:lpstr>
      <vt:lpstr>Behind the Scene-Research Assistant</vt:lpstr>
      <vt:lpstr>Behind the Scene-Research Assistant</vt:lpstr>
      <vt:lpstr>Behind the Scene-Research Assistant</vt:lpstr>
      <vt:lpstr>Behind the Scene-Research Assistant</vt:lpstr>
      <vt:lpstr>What can we build?</vt:lpstr>
      <vt:lpstr>Alternatives: Llama Index and Haystack</vt:lpstr>
      <vt:lpstr>LangChain Components</vt:lpstr>
      <vt:lpstr>LangChain Components-Models</vt:lpstr>
      <vt:lpstr>LangChain Components-Models</vt:lpstr>
      <vt:lpstr>LangChain Components-Prompts</vt:lpstr>
      <vt:lpstr>LangChain Components-Prompts</vt:lpstr>
      <vt:lpstr>LangChain Components-Chain</vt:lpstr>
      <vt:lpstr>LangChain Components-Chain</vt:lpstr>
      <vt:lpstr>LangChain Components-Indexes</vt:lpstr>
      <vt:lpstr>LangChain Components- Memory</vt:lpstr>
      <vt:lpstr>What are models?</vt:lpstr>
      <vt:lpstr>Models: Demo</vt:lpstr>
      <vt:lpstr>Models: Demo</vt:lpstr>
      <vt:lpstr>Way to use open-source models:</vt:lpstr>
      <vt:lpstr>What are outputs?</vt:lpstr>
      <vt:lpstr>Way to get structured output</vt:lpstr>
      <vt:lpstr>What are chain in langchain?</vt:lpstr>
      <vt:lpstr>Summary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Suman Lama</dc:creator>
  <cp:lastModifiedBy>Suman Lama</cp:lastModifiedBy>
  <cp:revision>5</cp:revision>
  <dcterms:created xsi:type="dcterms:W3CDTF">2026-01-29T06:05:11Z</dcterms:created>
  <dcterms:modified xsi:type="dcterms:W3CDTF">2026-01-30T08:10:11Z</dcterms:modified>
</cp:coreProperties>
</file>